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4"/>
  </p:notesMasterIdLst>
  <p:handoutMasterIdLst>
    <p:handoutMasterId r:id="rId75"/>
  </p:handoutMasterIdLst>
  <p:sldIdLst>
    <p:sldId id="256" r:id="rId2"/>
    <p:sldId id="796" r:id="rId3"/>
    <p:sldId id="523" r:id="rId4"/>
    <p:sldId id="804" r:id="rId5"/>
    <p:sldId id="815" r:id="rId6"/>
    <p:sldId id="822" r:id="rId7"/>
    <p:sldId id="667" r:id="rId8"/>
    <p:sldId id="547" r:id="rId9"/>
    <p:sldId id="546" r:id="rId10"/>
    <p:sldId id="829" r:id="rId11"/>
    <p:sldId id="824" r:id="rId12"/>
    <p:sldId id="823" r:id="rId13"/>
    <p:sldId id="773" r:id="rId14"/>
    <p:sldId id="663" r:id="rId15"/>
    <p:sldId id="522" r:id="rId16"/>
    <p:sldId id="543" r:id="rId17"/>
    <p:sldId id="735" r:id="rId18"/>
    <p:sldId id="810" r:id="rId19"/>
    <p:sldId id="805" r:id="rId20"/>
    <p:sldId id="801" r:id="rId21"/>
    <p:sldId id="577" r:id="rId22"/>
    <p:sldId id="650" r:id="rId23"/>
    <p:sldId id="673" r:id="rId24"/>
    <p:sldId id="484" r:id="rId25"/>
    <p:sldId id="499" r:id="rId26"/>
    <p:sldId id="556" r:id="rId27"/>
    <p:sldId id="507" r:id="rId28"/>
    <p:sldId id="504" r:id="rId29"/>
    <p:sldId id="402" r:id="rId30"/>
    <p:sldId id="812" r:id="rId31"/>
    <p:sldId id="785" r:id="rId32"/>
    <p:sldId id="813" r:id="rId33"/>
    <p:sldId id="528" r:id="rId34"/>
    <p:sldId id="814" r:id="rId35"/>
    <p:sldId id="818" r:id="rId36"/>
    <p:sldId id="820" r:id="rId37"/>
    <p:sldId id="784" r:id="rId38"/>
    <p:sldId id="276" r:id="rId39"/>
    <p:sldId id="278" r:id="rId40"/>
    <p:sldId id="324" r:id="rId41"/>
    <p:sldId id="345" r:id="rId42"/>
    <p:sldId id="346" r:id="rId43"/>
    <p:sldId id="821" r:id="rId44"/>
    <p:sldId id="350" r:id="rId45"/>
    <p:sldId id="360" r:id="rId46"/>
    <p:sldId id="372" r:id="rId47"/>
    <p:sldId id="725" r:id="rId48"/>
    <p:sldId id="726" r:id="rId49"/>
    <p:sldId id="734" r:id="rId50"/>
    <p:sldId id="728" r:id="rId51"/>
    <p:sldId id="729" r:id="rId52"/>
    <p:sldId id="730" r:id="rId53"/>
    <p:sldId id="661" r:id="rId54"/>
    <p:sldId id="741" r:id="rId55"/>
    <p:sldId id="742" r:id="rId56"/>
    <p:sldId id="744" r:id="rId57"/>
    <p:sldId id="747" r:id="rId58"/>
    <p:sldId id="748" r:id="rId59"/>
    <p:sldId id="749" r:id="rId60"/>
    <p:sldId id="750" r:id="rId61"/>
    <p:sldId id="751" r:id="rId62"/>
    <p:sldId id="793" r:id="rId63"/>
    <p:sldId id="791" r:id="rId64"/>
    <p:sldId id="809" r:id="rId65"/>
    <p:sldId id="825" r:id="rId66"/>
    <p:sldId id="808" r:id="rId67"/>
    <p:sldId id="797" r:id="rId68"/>
    <p:sldId id="807" r:id="rId69"/>
    <p:sldId id="416" r:id="rId70"/>
    <p:sldId id="413" r:id="rId71"/>
    <p:sldId id="787" r:id="rId72"/>
    <p:sldId id="788"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4FF1D0-1766-5545-AC32-76474986BBE5}">
          <p14:sldIdLst>
            <p14:sldId id="256"/>
            <p14:sldId id="796"/>
            <p14:sldId id="523"/>
            <p14:sldId id="804"/>
            <p14:sldId id="815"/>
            <p14:sldId id="822"/>
            <p14:sldId id="667"/>
            <p14:sldId id="547"/>
            <p14:sldId id="546"/>
            <p14:sldId id="829"/>
            <p14:sldId id="824"/>
            <p14:sldId id="823"/>
            <p14:sldId id="773"/>
            <p14:sldId id="663"/>
            <p14:sldId id="522"/>
            <p14:sldId id="543"/>
            <p14:sldId id="735"/>
            <p14:sldId id="810"/>
            <p14:sldId id="805"/>
            <p14:sldId id="801"/>
            <p14:sldId id="577"/>
            <p14:sldId id="650"/>
            <p14:sldId id="673"/>
            <p14:sldId id="484"/>
            <p14:sldId id="499"/>
            <p14:sldId id="556"/>
            <p14:sldId id="507"/>
            <p14:sldId id="504"/>
            <p14:sldId id="402"/>
            <p14:sldId id="812"/>
            <p14:sldId id="785"/>
            <p14:sldId id="813"/>
            <p14:sldId id="528"/>
            <p14:sldId id="814"/>
            <p14:sldId id="818"/>
            <p14:sldId id="820"/>
            <p14:sldId id="784"/>
            <p14:sldId id="276"/>
            <p14:sldId id="278"/>
            <p14:sldId id="324"/>
            <p14:sldId id="345"/>
            <p14:sldId id="346"/>
            <p14:sldId id="821"/>
            <p14:sldId id="350"/>
            <p14:sldId id="360"/>
            <p14:sldId id="372"/>
            <p14:sldId id="725"/>
            <p14:sldId id="726"/>
            <p14:sldId id="734"/>
            <p14:sldId id="728"/>
            <p14:sldId id="729"/>
            <p14:sldId id="730"/>
            <p14:sldId id="661"/>
            <p14:sldId id="741"/>
            <p14:sldId id="742"/>
            <p14:sldId id="744"/>
            <p14:sldId id="747"/>
            <p14:sldId id="748"/>
            <p14:sldId id="749"/>
            <p14:sldId id="750"/>
            <p14:sldId id="751"/>
            <p14:sldId id="793"/>
            <p14:sldId id="791"/>
            <p14:sldId id="809"/>
            <p14:sldId id="825"/>
            <p14:sldId id="808"/>
            <p14:sldId id="797"/>
            <p14:sldId id="807"/>
            <p14:sldId id="416"/>
            <p14:sldId id="413"/>
          </p14:sldIdLst>
        </p14:section>
        <p14:section name="Critique of individual reason" id="{9D327403-F925-AF40-89B5-84D201AA8CA3}">
          <p14:sldIdLst/>
        </p14:section>
        <p14:section name="702 collections" id="{48A4BC7F-10DC-954C-B6E7-F890BCBA12DB}">
          <p14:sldIdLst/>
        </p14:section>
        <p14:section name="Legal Timeline" id="{F4979896-525D-E840-8987-65A7A5F1EA22}">
          <p14:sldIdLst/>
        </p14:section>
        <p14:section name="Database culture" id="{5DA03A05-5EF3-C049-85D4-EDF29E53F33C}">
          <p14:sldIdLst/>
        </p14:section>
        <p14:section name="Hayden" id="{17C962CE-6212-E248-BAAF-EC8DE19A0DF7}">
          <p14:sldIdLst/>
        </p14:section>
        <p14:section name="Exploiting labor" id="{98D8CD24-80D8-B84C-8673-FB651D3550EC}">
          <p14:sldIdLst/>
        </p14:section>
        <p14:section name="Untitled Section" id="{D7B1217E-BCA0-E74E-BB0F-9B52570D824E}">
          <p14:sldIdLst/>
        </p14:section>
        <p14:section name="Clapper" id="{BDD33FD6-7815-284F-8341-D633C6C35E8F}">
          <p14:sldIdLst/>
        </p14:section>
        <p14:section name="Acronym" id="{2FD976AC-C2FF-CC41-B147-12B228A44432}">
          <p14:sldIdLst>
            <p14:sldId id="787"/>
            <p14:sldId id="788"/>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lj"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72" autoAdjust="0"/>
  </p:normalViewPr>
  <p:slideViewPr>
    <p:cSldViewPr snapToGrid="0" snapToObjects="1">
      <p:cViewPr varScale="1">
        <p:scale>
          <a:sx n="128" d="100"/>
          <a:sy n="128" d="100"/>
        </p:scale>
        <p:origin x="-1192" y="-104"/>
      </p:cViewPr>
      <p:guideLst>
        <p:guide orient="horz" pos="2160"/>
        <p:guide pos="2880"/>
      </p:guideLst>
    </p:cSldViewPr>
  </p:slideViewPr>
  <p:outlineViewPr>
    <p:cViewPr>
      <p:scale>
        <a:sx n="33" d="100"/>
        <a:sy n="33" d="100"/>
      </p:scale>
      <p:origin x="0" y="115056"/>
    </p:cViewPr>
  </p:outlineViewPr>
  <p:notesTextViewPr>
    <p:cViewPr>
      <p:scale>
        <a:sx n="100" d="100"/>
        <a:sy n="100" d="100"/>
      </p:scale>
      <p:origin x="0" y="0"/>
    </p:cViewPr>
  </p:notesTextViewPr>
  <p:sorterViewPr>
    <p:cViewPr>
      <p:scale>
        <a:sx n="171" d="100"/>
        <a:sy n="17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commentAuthors" Target="commentAuthors.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C6DC0-390A-BE40-85E2-8CE05F9DAEFA}" type="doc">
      <dgm:prSet loTypeId="urn:microsoft.com/office/officeart/2008/layout/HexagonCluster" loCatId="" qsTypeId="urn:microsoft.com/office/officeart/2005/8/quickstyle/simple4" qsCatId="simple" csTypeId="urn:microsoft.com/office/officeart/2005/8/colors/accent1_2" csCatId="accent1" phldr="1"/>
      <dgm:spPr/>
    </dgm:pt>
    <dgm:pt modelId="{DA0599D3-8087-6949-A42A-8464C3A6F620}">
      <dgm:prSet phldrT="[Text]"/>
      <dgm:spPr/>
      <dgm:t>
        <a:bodyPr/>
        <a:lstStyle/>
        <a:p>
          <a:r>
            <a:rPr lang="en-US" dirty="0" smtClean="0"/>
            <a:t>Center for Strategic and International Studies</a:t>
          </a:r>
          <a:endParaRPr lang="en-US" dirty="0"/>
        </a:p>
      </dgm:t>
    </dgm:pt>
    <dgm:pt modelId="{7C4D8B33-EF4E-644B-9CF9-615C66C04062}" type="parTrans" cxnId="{D349B107-689F-BE4B-BEF3-F0DD666CFDA7}">
      <dgm:prSet/>
      <dgm:spPr/>
      <dgm:t>
        <a:bodyPr/>
        <a:lstStyle/>
        <a:p>
          <a:endParaRPr lang="en-US"/>
        </a:p>
      </dgm:t>
    </dgm:pt>
    <dgm:pt modelId="{057D2CC4-38A6-7F4B-B38F-E0304F621B38}" type="sibTrans" cxnId="{D349B107-689F-BE4B-BEF3-F0DD666CFDA7}">
      <dgm:prSet/>
      <dgm:spPr/>
      <dgm:t>
        <a:bodyPr/>
        <a:lstStyle/>
        <a:p>
          <a:endParaRPr lang="en-US"/>
        </a:p>
      </dgm:t>
    </dgm:pt>
    <dgm:pt modelId="{A89E676F-F2D2-0C40-B1E7-AD30EEA2612F}">
      <dgm:prSet phldrT="[Text]"/>
      <dgm:spPr/>
      <dgm:t>
        <a:bodyPr/>
        <a:lstStyle/>
        <a:p>
          <a:r>
            <a:rPr lang="en-US" dirty="0" smtClean="0"/>
            <a:t>Critical Infrastructure Protection</a:t>
          </a:r>
        </a:p>
        <a:p>
          <a:r>
            <a:rPr lang="en-US" dirty="0" smtClean="0"/>
            <a:t>commission</a:t>
          </a:r>
          <a:endParaRPr lang="en-US" dirty="0"/>
        </a:p>
      </dgm:t>
    </dgm:pt>
    <dgm:pt modelId="{64FC4153-01E4-D243-8FA6-478D8AA05E41}" type="parTrans" cxnId="{8C530078-AF26-D34D-8283-6B7939907272}">
      <dgm:prSet/>
      <dgm:spPr/>
      <dgm:t>
        <a:bodyPr/>
        <a:lstStyle/>
        <a:p>
          <a:endParaRPr lang="en-US"/>
        </a:p>
      </dgm:t>
    </dgm:pt>
    <dgm:pt modelId="{CC39FD60-D79D-E544-8607-DB14AFCF682A}" type="sibTrans" cxnId="{8C530078-AF26-D34D-8283-6B7939907272}">
      <dgm:prSet/>
      <dgm:spPr/>
      <dgm:t>
        <a:bodyPr/>
        <a:lstStyle/>
        <a:p>
          <a:endParaRPr lang="en-US"/>
        </a:p>
      </dgm:t>
    </dgm:pt>
    <dgm:pt modelId="{B2A30CE1-1083-4E45-9855-D69FBD1FF703}">
      <dgm:prSet phldrT="[Text]"/>
      <dgm:spPr/>
      <dgm:t>
        <a:bodyPr/>
        <a:lstStyle/>
        <a:p>
          <a:r>
            <a:rPr lang="en-US" dirty="0" smtClean="0"/>
            <a:t>Defense Science Board</a:t>
          </a:r>
          <a:endParaRPr lang="en-US" dirty="0"/>
        </a:p>
      </dgm:t>
    </dgm:pt>
    <dgm:pt modelId="{00641221-B90E-FF49-A94C-14182CB446E6}" type="parTrans" cxnId="{088131F2-AF7B-EA4D-A5F4-0E05D8EA4C93}">
      <dgm:prSet/>
      <dgm:spPr/>
      <dgm:t>
        <a:bodyPr/>
        <a:lstStyle/>
        <a:p>
          <a:endParaRPr lang="en-US"/>
        </a:p>
      </dgm:t>
    </dgm:pt>
    <dgm:pt modelId="{CA228B31-6B87-3942-976F-C8BDBEDF8729}" type="sibTrans" cxnId="{088131F2-AF7B-EA4D-A5F4-0E05D8EA4C93}">
      <dgm:prSet/>
      <dgm:spPr/>
      <dgm:t>
        <a:bodyPr/>
        <a:lstStyle/>
        <a:p>
          <a:endParaRPr lang="en-US"/>
        </a:p>
      </dgm:t>
    </dgm:pt>
    <dgm:pt modelId="{9A9A758D-29BC-6F46-8F63-381BA35A6C0A}">
      <dgm:prSet phldrT="[Text]"/>
      <dgm:spPr/>
      <dgm:t>
        <a:bodyPr/>
        <a:lstStyle/>
        <a:p>
          <a:r>
            <a:rPr lang="en-US" dirty="0" smtClean="0"/>
            <a:t>RAND’s The Day After in Cyberspace…</a:t>
          </a:r>
          <a:endParaRPr lang="en-US" dirty="0"/>
        </a:p>
      </dgm:t>
    </dgm:pt>
    <dgm:pt modelId="{3DEEC88A-A551-594F-BDAF-83DF9CCF4A8E}" type="parTrans" cxnId="{78FE99D5-7B40-6E4D-99A7-7DD94B7B05BB}">
      <dgm:prSet/>
      <dgm:spPr/>
      <dgm:t>
        <a:bodyPr/>
        <a:lstStyle/>
        <a:p>
          <a:endParaRPr lang="en-US"/>
        </a:p>
      </dgm:t>
    </dgm:pt>
    <dgm:pt modelId="{B22CC9C0-DB6E-E44D-9DE8-BBE20D74A307}" type="sibTrans" cxnId="{78FE99D5-7B40-6E4D-99A7-7DD94B7B05BB}">
      <dgm:prSet/>
      <dgm:spPr/>
      <dgm:t>
        <a:bodyPr/>
        <a:lstStyle/>
        <a:p>
          <a:endParaRPr lang="en-US"/>
        </a:p>
      </dgm:t>
    </dgm:pt>
    <dgm:pt modelId="{E18E0D8E-75B6-CA46-8FAD-90B53E1452AA}">
      <dgm:prSet phldrT="[Text]"/>
      <dgm:spPr/>
      <dgm:t>
        <a:bodyPr/>
        <a:lstStyle/>
        <a:p>
          <a:r>
            <a:rPr lang="en-US" dirty="0" smtClean="0"/>
            <a:t>Hart-Rudman Commission</a:t>
          </a:r>
          <a:endParaRPr lang="en-US" dirty="0"/>
        </a:p>
      </dgm:t>
    </dgm:pt>
    <dgm:pt modelId="{37A1432E-31F9-3144-A89B-2426E9E163FC}" type="parTrans" cxnId="{2C5D546E-1B5D-764A-A218-1C614FCD1DB0}">
      <dgm:prSet/>
      <dgm:spPr/>
      <dgm:t>
        <a:bodyPr/>
        <a:lstStyle/>
        <a:p>
          <a:endParaRPr lang="en-US"/>
        </a:p>
      </dgm:t>
    </dgm:pt>
    <dgm:pt modelId="{976FE21D-306B-BA48-ACD1-27C219E878DB}" type="sibTrans" cxnId="{2C5D546E-1B5D-764A-A218-1C614FCD1DB0}">
      <dgm:prSet/>
      <dgm:spPr/>
      <dgm:t>
        <a:bodyPr/>
        <a:lstStyle/>
        <a:p>
          <a:endParaRPr lang="en-US"/>
        </a:p>
      </dgm:t>
    </dgm:pt>
    <dgm:pt modelId="{CCFB3818-7026-3C4D-9C63-2EA3DB7440D7}">
      <dgm:prSet phldrT="[Text]"/>
      <dgm:spPr/>
      <dgm:t>
        <a:bodyPr/>
        <a:lstStyle/>
        <a:p>
          <a:r>
            <a:rPr lang="en-US" dirty="0" smtClean="0"/>
            <a:t>Presidential Directives 62-63</a:t>
          </a:r>
          <a:endParaRPr lang="en-US" dirty="0"/>
        </a:p>
      </dgm:t>
    </dgm:pt>
    <dgm:pt modelId="{A2456C40-6A98-7244-8454-DF106EDE77A6}" type="parTrans" cxnId="{43EF8660-338E-6344-BDEA-2F758F784E72}">
      <dgm:prSet/>
      <dgm:spPr/>
      <dgm:t>
        <a:bodyPr/>
        <a:lstStyle/>
        <a:p>
          <a:endParaRPr lang="en-US"/>
        </a:p>
      </dgm:t>
    </dgm:pt>
    <dgm:pt modelId="{6BEB1465-4357-4F44-9FC9-F910897F4F13}" type="sibTrans" cxnId="{43EF8660-338E-6344-BDEA-2F758F784E72}">
      <dgm:prSet/>
      <dgm:spPr/>
      <dgm:t>
        <a:bodyPr/>
        <a:lstStyle/>
        <a:p>
          <a:endParaRPr lang="en-US"/>
        </a:p>
      </dgm:t>
    </dgm:pt>
    <dgm:pt modelId="{4FCD63C5-0D48-414A-8F28-2E47431E69E3}">
      <dgm:prSet phldrT="[Text]"/>
      <dgm:spPr/>
      <dgm:t>
        <a:bodyPr/>
        <a:lstStyle/>
        <a:p>
          <a:r>
            <a:rPr lang="en-US" dirty="0" smtClean="0"/>
            <a:t>Clancy, Debt of Honor</a:t>
          </a:r>
          <a:endParaRPr lang="en-US" dirty="0"/>
        </a:p>
      </dgm:t>
    </dgm:pt>
    <dgm:pt modelId="{B0EE1179-A2C5-A941-9E12-52274CF5C37C}" type="parTrans" cxnId="{4619EAA7-02E2-DF43-AD97-C38E89EB69FE}">
      <dgm:prSet/>
      <dgm:spPr/>
      <dgm:t>
        <a:bodyPr/>
        <a:lstStyle/>
        <a:p>
          <a:endParaRPr lang="en-US"/>
        </a:p>
      </dgm:t>
    </dgm:pt>
    <dgm:pt modelId="{23A9A5F8-8BEC-0145-8568-176A950524F3}" type="sibTrans" cxnId="{4619EAA7-02E2-DF43-AD97-C38E89EB69FE}">
      <dgm:prSet/>
      <dgm:spPr/>
      <dgm:t>
        <a:bodyPr/>
        <a:lstStyle/>
        <a:p>
          <a:endParaRPr lang="en-US"/>
        </a:p>
      </dgm:t>
    </dgm:pt>
    <dgm:pt modelId="{34A6E6D0-3379-9943-8E76-F78F9345E7FC}">
      <dgm:prSet phldrT="[Text]"/>
      <dgm:spPr/>
      <dgm:t>
        <a:bodyPr/>
        <a:lstStyle/>
        <a:p>
          <a:r>
            <a:rPr lang="en-US" dirty="0" err="1" smtClean="0"/>
            <a:t>Toefflers</a:t>
          </a:r>
          <a:r>
            <a:rPr lang="en-US" dirty="0" smtClean="0"/>
            <a:t>, War and Anti War</a:t>
          </a:r>
          <a:endParaRPr lang="en-US" dirty="0"/>
        </a:p>
      </dgm:t>
    </dgm:pt>
    <dgm:pt modelId="{E78FCCFF-3F97-2049-931F-71086139E7B2}" type="parTrans" cxnId="{58DAB2E2-023E-C24B-A418-AE32FEA437A2}">
      <dgm:prSet/>
      <dgm:spPr/>
      <dgm:t>
        <a:bodyPr/>
        <a:lstStyle/>
        <a:p>
          <a:endParaRPr lang="en-US"/>
        </a:p>
      </dgm:t>
    </dgm:pt>
    <dgm:pt modelId="{AE61BBE4-E409-424F-821E-C52F5AF31E40}" type="sibTrans" cxnId="{58DAB2E2-023E-C24B-A418-AE32FEA437A2}">
      <dgm:prSet/>
      <dgm:spPr/>
      <dgm:t>
        <a:bodyPr/>
        <a:lstStyle/>
        <a:p>
          <a:endParaRPr lang="en-US"/>
        </a:p>
      </dgm:t>
    </dgm:pt>
    <dgm:pt modelId="{1D65DC14-824A-0C40-BE78-F8015D2FF38D}" type="pres">
      <dgm:prSet presAssocID="{B1BC6DC0-390A-BE40-85E2-8CE05F9DAEFA}" presName="Name0" presStyleCnt="0">
        <dgm:presLayoutVars>
          <dgm:chMax val="21"/>
          <dgm:chPref val="21"/>
        </dgm:presLayoutVars>
      </dgm:prSet>
      <dgm:spPr/>
    </dgm:pt>
    <dgm:pt modelId="{98F8BA1A-7739-E640-A03A-5A02EE57614D}" type="pres">
      <dgm:prSet presAssocID="{DA0599D3-8087-6949-A42A-8464C3A6F620}" presName="text1" presStyleCnt="0"/>
      <dgm:spPr/>
    </dgm:pt>
    <dgm:pt modelId="{508A93A0-AEC6-6C4C-A652-CBACDBA9B00C}" type="pres">
      <dgm:prSet presAssocID="{DA0599D3-8087-6949-A42A-8464C3A6F620}" presName="textRepeatNode" presStyleLbl="alignNode1" presStyleIdx="0" presStyleCnt="8">
        <dgm:presLayoutVars>
          <dgm:chMax val="0"/>
          <dgm:chPref val="0"/>
          <dgm:bulletEnabled val="1"/>
        </dgm:presLayoutVars>
      </dgm:prSet>
      <dgm:spPr/>
      <dgm:t>
        <a:bodyPr/>
        <a:lstStyle/>
        <a:p>
          <a:endParaRPr lang="en-US"/>
        </a:p>
      </dgm:t>
    </dgm:pt>
    <dgm:pt modelId="{A2F73947-D33C-B846-A3A8-E850C71926D0}" type="pres">
      <dgm:prSet presAssocID="{DA0599D3-8087-6949-A42A-8464C3A6F620}" presName="textaccent1" presStyleCnt="0"/>
      <dgm:spPr/>
    </dgm:pt>
    <dgm:pt modelId="{973658ED-763E-AA45-824F-055C92AE979B}" type="pres">
      <dgm:prSet presAssocID="{DA0599D3-8087-6949-A42A-8464C3A6F620}" presName="accentRepeatNode" presStyleLbl="solidAlignAcc1" presStyleIdx="0" presStyleCnt="16"/>
      <dgm:spPr/>
    </dgm:pt>
    <dgm:pt modelId="{0B49B3F4-E790-DD47-87C5-6C746144418D}" type="pres">
      <dgm:prSet presAssocID="{057D2CC4-38A6-7F4B-B38F-E0304F621B38}" presName="image1" presStyleCnt="0"/>
      <dgm:spPr/>
    </dgm:pt>
    <dgm:pt modelId="{FB991A5A-701B-0B4D-A1B7-66E534719685}" type="pres">
      <dgm:prSet presAssocID="{057D2CC4-38A6-7F4B-B38F-E0304F621B38}" presName="imageRepeatNode" presStyleLbl="alignAcc1" presStyleIdx="0" presStyleCnt="8"/>
      <dgm:spPr/>
      <dgm:t>
        <a:bodyPr/>
        <a:lstStyle/>
        <a:p>
          <a:endParaRPr lang="en-US"/>
        </a:p>
      </dgm:t>
    </dgm:pt>
    <dgm:pt modelId="{E1231767-F078-5948-9190-F880AF7A2811}" type="pres">
      <dgm:prSet presAssocID="{057D2CC4-38A6-7F4B-B38F-E0304F621B38}" presName="imageaccent1" presStyleCnt="0"/>
      <dgm:spPr/>
    </dgm:pt>
    <dgm:pt modelId="{07D94AC0-153A-BA40-9436-387DE4B5AA52}" type="pres">
      <dgm:prSet presAssocID="{057D2CC4-38A6-7F4B-B38F-E0304F621B38}" presName="accentRepeatNode" presStyleLbl="solidAlignAcc1" presStyleIdx="1" presStyleCnt="16"/>
      <dgm:spPr/>
    </dgm:pt>
    <dgm:pt modelId="{91665ABD-E686-6945-A57B-F03EFA81CFCE}" type="pres">
      <dgm:prSet presAssocID="{A89E676F-F2D2-0C40-B1E7-AD30EEA2612F}" presName="text2" presStyleCnt="0"/>
      <dgm:spPr/>
    </dgm:pt>
    <dgm:pt modelId="{DFEEC27B-4EFB-FB44-A896-D41C75C5FC2E}" type="pres">
      <dgm:prSet presAssocID="{A89E676F-F2D2-0C40-B1E7-AD30EEA2612F}" presName="textRepeatNode" presStyleLbl="alignNode1" presStyleIdx="1" presStyleCnt="8">
        <dgm:presLayoutVars>
          <dgm:chMax val="0"/>
          <dgm:chPref val="0"/>
          <dgm:bulletEnabled val="1"/>
        </dgm:presLayoutVars>
      </dgm:prSet>
      <dgm:spPr/>
      <dgm:t>
        <a:bodyPr/>
        <a:lstStyle/>
        <a:p>
          <a:endParaRPr lang="en-US"/>
        </a:p>
      </dgm:t>
    </dgm:pt>
    <dgm:pt modelId="{512B6D3F-A1E6-CB4C-AD48-B28E2ACEFA4A}" type="pres">
      <dgm:prSet presAssocID="{A89E676F-F2D2-0C40-B1E7-AD30EEA2612F}" presName="textaccent2" presStyleCnt="0"/>
      <dgm:spPr/>
    </dgm:pt>
    <dgm:pt modelId="{6053569D-97CB-AB41-9B3E-8C2D5909BAFA}" type="pres">
      <dgm:prSet presAssocID="{A89E676F-F2D2-0C40-B1E7-AD30EEA2612F}" presName="accentRepeatNode" presStyleLbl="solidAlignAcc1" presStyleIdx="2" presStyleCnt="16"/>
      <dgm:spPr/>
    </dgm:pt>
    <dgm:pt modelId="{1FE16E80-C1C6-ED49-A3DF-72B3A3AD5CAA}" type="pres">
      <dgm:prSet presAssocID="{CC39FD60-D79D-E544-8607-DB14AFCF682A}" presName="image2" presStyleCnt="0"/>
      <dgm:spPr/>
    </dgm:pt>
    <dgm:pt modelId="{55848744-D4A5-5748-BD08-9C543E8FA66B}" type="pres">
      <dgm:prSet presAssocID="{CC39FD60-D79D-E544-8607-DB14AFCF682A}" presName="imageRepeatNode" presStyleLbl="alignAcc1" presStyleIdx="1" presStyleCnt="8" custLinFactNeighborY="-1832"/>
      <dgm:spPr/>
      <dgm:t>
        <a:bodyPr/>
        <a:lstStyle/>
        <a:p>
          <a:endParaRPr lang="en-US"/>
        </a:p>
      </dgm:t>
    </dgm:pt>
    <dgm:pt modelId="{5EEAD605-39F7-7348-A081-AE1122C4D044}" type="pres">
      <dgm:prSet presAssocID="{CC39FD60-D79D-E544-8607-DB14AFCF682A}" presName="imageaccent2" presStyleCnt="0"/>
      <dgm:spPr/>
    </dgm:pt>
    <dgm:pt modelId="{B31593A7-31EA-6248-9E6B-6BC6CC3567AF}" type="pres">
      <dgm:prSet presAssocID="{CC39FD60-D79D-E544-8607-DB14AFCF682A}" presName="accentRepeatNode" presStyleLbl="solidAlignAcc1" presStyleIdx="3" presStyleCnt="16"/>
      <dgm:spPr/>
    </dgm:pt>
    <dgm:pt modelId="{9A7D8146-75C0-A548-8BCC-BA7AAEBE4E95}" type="pres">
      <dgm:prSet presAssocID="{B2A30CE1-1083-4E45-9855-D69FBD1FF703}" presName="text3" presStyleCnt="0"/>
      <dgm:spPr/>
    </dgm:pt>
    <dgm:pt modelId="{240D7CF8-84B7-314D-9762-7BA79342E9C0}" type="pres">
      <dgm:prSet presAssocID="{B2A30CE1-1083-4E45-9855-D69FBD1FF703}" presName="textRepeatNode" presStyleLbl="alignNode1" presStyleIdx="2" presStyleCnt="8">
        <dgm:presLayoutVars>
          <dgm:chMax val="0"/>
          <dgm:chPref val="0"/>
          <dgm:bulletEnabled val="1"/>
        </dgm:presLayoutVars>
      </dgm:prSet>
      <dgm:spPr/>
      <dgm:t>
        <a:bodyPr/>
        <a:lstStyle/>
        <a:p>
          <a:endParaRPr lang="en-US"/>
        </a:p>
      </dgm:t>
    </dgm:pt>
    <dgm:pt modelId="{C88FD40C-C19F-4845-9ECB-38FD8ED27F4A}" type="pres">
      <dgm:prSet presAssocID="{B2A30CE1-1083-4E45-9855-D69FBD1FF703}" presName="textaccent3" presStyleCnt="0"/>
      <dgm:spPr/>
    </dgm:pt>
    <dgm:pt modelId="{F8DFDD93-89AA-1444-A413-D7BC189CDBBA}" type="pres">
      <dgm:prSet presAssocID="{B2A30CE1-1083-4E45-9855-D69FBD1FF703}" presName="accentRepeatNode" presStyleLbl="solidAlignAcc1" presStyleIdx="4" presStyleCnt="16"/>
      <dgm:spPr/>
    </dgm:pt>
    <dgm:pt modelId="{E5FD85C0-9F5A-8A41-9BA5-9FD2CD93AF2C}" type="pres">
      <dgm:prSet presAssocID="{CA228B31-6B87-3942-976F-C8BDBEDF8729}" presName="image3" presStyleCnt="0"/>
      <dgm:spPr/>
    </dgm:pt>
    <dgm:pt modelId="{47CC9A01-8043-5741-9582-3C5859BB3300}" type="pres">
      <dgm:prSet presAssocID="{CA228B31-6B87-3942-976F-C8BDBEDF8729}" presName="imageRepeatNode" presStyleLbl="alignAcc1" presStyleIdx="2" presStyleCnt="8"/>
      <dgm:spPr/>
      <dgm:t>
        <a:bodyPr/>
        <a:lstStyle/>
        <a:p>
          <a:endParaRPr lang="en-US"/>
        </a:p>
      </dgm:t>
    </dgm:pt>
    <dgm:pt modelId="{7CF122C0-AE8F-9440-AFC8-88A16000A9F2}" type="pres">
      <dgm:prSet presAssocID="{CA228B31-6B87-3942-976F-C8BDBEDF8729}" presName="imageaccent3" presStyleCnt="0"/>
      <dgm:spPr/>
    </dgm:pt>
    <dgm:pt modelId="{5DA9A326-6012-3C44-B38E-D3AE2432EB85}" type="pres">
      <dgm:prSet presAssocID="{CA228B31-6B87-3942-976F-C8BDBEDF8729}" presName="accentRepeatNode" presStyleLbl="solidAlignAcc1" presStyleIdx="5" presStyleCnt="16"/>
      <dgm:spPr/>
    </dgm:pt>
    <dgm:pt modelId="{5A0CA0A7-5F70-BA40-AEF8-85BA54CDB8D7}" type="pres">
      <dgm:prSet presAssocID="{9A9A758D-29BC-6F46-8F63-381BA35A6C0A}" presName="text4" presStyleCnt="0"/>
      <dgm:spPr/>
    </dgm:pt>
    <dgm:pt modelId="{56C25066-41AB-6A41-B55D-5B5992F47BFF}" type="pres">
      <dgm:prSet presAssocID="{9A9A758D-29BC-6F46-8F63-381BA35A6C0A}" presName="textRepeatNode" presStyleLbl="alignNode1" presStyleIdx="3" presStyleCnt="8">
        <dgm:presLayoutVars>
          <dgm:chMax val="0"/>
          <dgm:chPref val="0"/>
          <dgm:bulletEnabled val="1"/>
        </dgm:presLayoutVars>
      </dgm:prSet>
      <dgm:spPr/>
      <dgm:t>
        <a:bodyPr/>
        <a:lstStyle/>
        <a:p>
          <a:endParaRPr lang="en-US"/>
        </a:p>
      </dgm:t>
    </dgm:pt>
    <dgm:pt modelId="{546E009B-C63A-B44C-92AD-7F521001BADB}" type="pres">
      <dgm:prSet presAssocID="{9A9A758D-29BC-6F46-8F63-381BA35A6C0A}" presName="textaccent4" presStyleCnt="0"/>
      <dgm:spPr/>
    </dgm:pt>
    <dgm:pt modelId="{2DCF98F0-BBF6-8B40-9748-042CD5D450A7}" type="pres">
      <dgm:prSet presAssocID="{9A9A758D-29BC-6F46-8F63-381BA35A6C0A}" presName="accentRepeatNode" presStyleLbl="solidAlignAcc1" presStyleIdx="6" presStyleCnt="16"/>
      <dgm:spPr/>
    </dgm:pt>
    <dgm:pt modelId="{20DE9A73-1BA0-E242-8106-D35EED5485B6}" type="pres">
      <dgm:prSet presAssocID="{B22CC9C0-DB6E-E44D-9DE8-BBE20D74A307}" presName="image4" presStyleCnt="0"/>
      <dgm:spPr/>
    </dgm:pt>
    <dgm:pt modelId="{8B879320-E7D9-2844-B712-545855BBA98D}" type="pres">
      <dgm:prSet presAssocID="{B22CC9C0-DB6E-E44D-9DE8-BBE20D74A307}" presName="imageRepeatNode" presStyleLbl="alignAcc1" presStyleIdx="3" presStyleCnt="8"/>
      <dgm:spPr/>
      <dgm:t>
        <a:bodyPr/>
        <a:lstStyle/>
        <a:p>
          <a:endParaRPr lang="en-US"/>
        </a:p>
      </dgm:t>
    </dgm:pt>
    <dgm:pt modelId="{12C6B3EE-E7C1-1C46-9812-9F8F2978AB81}" type="pres">
      <dgm:prSet presAssocID="{B22CC9C0-DB6E-E44D-9DE8-BBE20D74A307}" presName="imageaccent4" presStyleCnt="0"/>
      <dgm:spPr/>
    </dgm:pt>
    <dgm:pt modelId="{3C211392-6A93-4242-844C-16FCD24B0E32}" type="pres">
      <dgm:prSet presAssocID="{B22CC9C0-DB6E-E44D-9DE8-BBE20D74A307}" presName="accentRepeatNode" presStyleLbl="solidAlignAcc1" presStyleIdx="7" presStyleCnt="16"/>
      <dgm:spPr/>
    </dgm:pt>
    <dgm:pt modelId="{4701D30A-3B83-F745-A069-358CFCC02C98}" type="pres">
      <dgm:prSet presAssocID="{E18E0D8E-75B6-CA46-8FAD-90B53E1452AA}" presName="text5" presStyleCnt="0"/>
      <dgm:spPr/>
    </dgm:pt>
    <dgm:pt modelId="{0E4CC015-A4DD-B148-BF0A-43709C19B7E8}" type="pres">
      <dgm:prSet presAssocID="{E18E0D8E-75B6-CA46-8FAD-90B53E1452AA}" presName="textRepeatNode" presStyleLbl="alignNode1" presStyleIdx="4" presStyleCnt="8">
        <dgm:presLayoutVars>
          <dgm:chMax val="0"/>
          <dgm:chPref val="0"/>
          <dgm:bulletEnabled val="1"/>
        </dgm:presLayoutVars>
      </dgm:prSet>
      <dgm:spPr/>
      <dgm:t>
        <a:bodyPr/>
        <a:lstStyle/>
        <a:p>
          <a:endParaRPr lang="en-US"/>
        </a:p>
      </dgm:t>
    </dgm:pt>
    <dgm:pt modelId="{05B72953-E677-714B-8600-ECE676243CC2}" type="pres">
      <dgm:prSet presAssocID="{E18E0D8E-75B6-CA46-8FAD-90B53E1452AA}" presName="textaccent5" presStyleCnt="0"/>
      <dgm:spPr/>
    </dgm:pt>
    <dgm:pt modelId="{FC7968DF-B12C-3E49-BE2D-F75701DADFAB}" type="pres">
      <dgm:prSet presAssocID="{E18E0D8E-75B6-CA46-8FAD-90B53E1452AA}" presName="accentRepeatNode" presStyleLbl="solidAlignAcc1" presStyleIdx="8" presStyleCnt="16"/>
      <dgm:spPr/>
    </dgm:pt>
    <dgm:pt modelId="{40B330BE-89B7-D742-9141-CB153B2A352E}" type="pres">
      <dgm:prSet presAssocID="{976FE21D-306B-BA48-ACD1-27C219E878DB}" presName="image5" presStyleCnt="0"/>
      <dgm:spPr/>
    </dgm:pt>
    <dgm:pt modelId="{39046D3F-9536-3844-9A03-13AA77735428}" type="pres">
      <dgm:prSet presAssocID="{976FE21D-306B-BA48-ACD1-27C219E878DB}" presName="imageRepeatNode" presStyleLbl="alignAcc1" presStyleIdx="4" presStyleCnt="8"/>
      <dgm:spPr/>
      <dgm:t>
        <a:bodyPr/>
        <a:lstStyle/>
        <a:p>
          <a:endParaRPr lang="en-US"/>
        </a:p>
      </dgm:t>
    </dgm:pt>
    <dgm:pt modelId="{52C6E19F-AF3B-D24B-8BC4-D137BFC5D66E}" type="pres">
      <dgm:prSet presAssocID="{976FE21D-306B-BA48-ACD1-27C219E878DB}" presName="imageaccent5" presStyleCnt="0"/>
      <dgm:spPr/>
    </dgm:pt>
    <dgm:pt modelId="{D9FA04C6-0902-2F4E-A775-8A5602C5D08A}" type="pres">
      <dgm:prSet presAssocID="{976FE21D-306B-BA48-ACD1-27C219E878DB}" presName="accentRepeatNode" presStyleLbl="solidAlignAcc1" presStyleIdx="9" presStyleCnt="16"/>
      <dgm:spPr/>
    </dgm:pt>
    <dgm:pt modelId="{653D3D27-8C6A-4347-BFE2-8125E465F5AB}" type="pres">
      <dgm:prSet presAssocID="{CCFB3818-7026-3C4D-9C63-2EA3DB7440D7}" presName="text6" presStyleCnt="0"/>
      <dgm:spPr/>
    </dgm:pt>
    <dgm:pt modelId="{97386870-F38C-2F4D-A827-81B305FF3162}" type="pres">
      <dgm:prSet presAssocID="{CCFB3818-7026-3C4D-9C63-2EA3DB7440D7}" presName="textRepeatNode" presStyleLbl="alignNode1" presStyleIdx="5" presStyleCnt="8" custLinFactNeighborX="-86034" custLinFactNeighborY="-56226">
        <dgm:presLayoutVars>
          <dgm:chMax val="0"/>
          <dgm:chPref val="0"/>
          <dgm:bulletEnabled val="1"/>
        </dgm:presLayoutVars>
      </dgm:prSet>
      <dgm:spPr/>
      <dgm:t>
        <a:bodyPr/>
        <a:lstStyle/>
        <a:p>
          <a:endParaRPr lang="en-US"/>
        </a:p>
      </dgm:t>
    </dgm:pt>
    <dgm:pt modelId="{C34BCBDF-3247-1E43-9593-9AF9FB99C148}" type="pres">
      <dgm:prSet presAssocID="{CCFB3818-7026-3C4D-9C63-2EA3DB7440D7}" presName="textaccent6" presStyleCnt="0"/>
      <dgm:spPr/>
    </dgm:pt>
    <dgm:pt modelId="{D69F9454-79C5-A142-BA55-A1EE08B2D01E}" type="pres">
      <dgm:prSet presAssocID="{CCFB3818-7026-3C4D-9C63-2EA3DB7440D7}" presName="accentRepeatNode" presStyleLbl="solidAlignAcc1" presStyleIdx="10" presStyleCnt="16"/>
      <dgm:spPr/>
    </dgm:pt>
    <dgm:pt modelId="{6876B7DB-EC99-6246-A495-FEE4B92A1AA3}" type="pres">
      <dgm:prSet presAssocID="{6BEB1465-4357-4F44-9FC9-F910897F4F13}" presName="image6" presStyleCnt="0"/>
      <dgm:spPr/>
    </dgm:pt>
    <dgm:pt modelId="{CB317EDC-96D3-C343-816E-A689CA869ADD}" type="pres">
      <dgm:prSet presAssocID="{6BEB1465-4357-4F44-9FC9-F910897F4F13}" presName="imageRepeatNode" presStyleLbl="alignAcc1" presStyleIdx="5" presStyleCnt="8"/>
      <dgm:spPr/>
      <dgm:t>
        <a:bodyPr/>
        <a:lstStyle/>
        <a:p>
          <a:endParaRPr lang="en-US"/>
        </a:p>
      </dgm:t>
    </dgm:pt>
    <dgm:pt modelId="{8DCF82BC-CCE9-3A4B-A082-F876736C57BE}" type="pres">
      <dgm:prSet presAssocID="{6BEB1465-4357-4F44-9FC9-F910897F4F13}" presName="imageaccent6" presStyleCnt="0"/>
      <dgm:spPr/>
    </dgm:pt>
    <dgm:pt modelId="{BFF1EB22-0A8E-DB4E-B800-71E7DA9E37A3}" type="pres">
      <dgm:prSet presAssocID="{6BEB1465-4357-4F44-9FC9-F910897F4F13}" presName="accentRepeatNode" presStyleLbl="solidAlignAcc1" presStyleIdx="11" presStyleCnt="16"/>
      <dgm:spPr/>
    </dgm:pt>
    <dgm:pt modelId="{3D11600F-B997-E543-BFC8-687A7BA1D22F}" type="pres">
      <dgm:prSet presAssocID="{4FCD63C5-0D48-414A-8F28-2E47431E69E3}" presName="text7" presStyleCnt="0"/>
      <dgm:spPr/>
    </dgm:pt>
    <dgm:pt modelId="{6C118CB1-0BB0-0A46-B6A9-484C6F77DBB5}" type="pres">
      <dgm:prSet presAssocID="{4FCD63C5-0D48-414A-8F28-2E47431E69E3}" presName="textRepeatNode" presStyleLbl="alignNode1" presStyleIdx="6" presStyleCnt="8">
        <dgm:presLayoutVars>
          <dgm:chMax val="0"/>
          <dgm:chPref val="0"/>
          <dgm:bulletEnabled val="1"/>
        </dgm:presLayoutVars>
      </dgm:prSet>
      <dgm:spPr/>
      <dgm:t>
        <a:bodyPr/>
        <a:lstStyle/>
        <a:p>
          <a:endParaRPr lang="en-US"/>
        </a:p>
      </dgm:t>
    </dgm:pt>
    <dgm:pt modelId="{1602D2C2-CB4F-1748-993E-56B4F8F8D990}" type="pres">
      <dgm:prSet presAssocID="{4FCD63C5-0D48-414A-8F28-2E47431E69E3}" presName="textaccent7" presStyleCnt="0"/>
      <dgm:spPr/>
    </dgm:pt>
    <dgm:pt modelId="{7D52B29A-1143-BB41-8A7A-758DCCB4750C}" type="pres">
      <dgm:prSet presAssocID="{4FCD63C5-0D48-414A-8F28-2E47431E69E3}" presName="accentRepeatNode" presStyleLbl="solidAlignAcc1" presStyleIdx="12" presStyleCnt="16"/>
      <dgm:spPr/>
    </dgm:pt>
    <dgm:pt modelId="{C9A584EC-C7DF-0049-BEE7-799802B48218}" type="pres">
      <dgm:prSet presAssocID="{23A9A5F8-8BEC-0145-8568-176A950524F3}" presName="image7" presStyleCnt="0"/>
      <dgm:spPr/>
    </dgm:pt>
    <dgm:pt modelId="{C22D8135-93F9-8648-8ACF-9B0165CE4791}" type="pres">
      <dgm:prSet presAssocID="{23A9A5F8-8BEC-0145-8568-176A950524F3}" presName="imageRepeatNode" presStyleLbl="alignAcc1" presStyleIdx="6" presStyleCnt="8"/>
      <dgm:spPr/>
      <dgm:t>
        <a:bodyPr/>
        <a:lstStyle/>
        <a:p>
          <a:endParaRPr lang="en-US"/>
        </a:p>
      </dgm:t>
    </dgm:pt>
    <dgm:pt modelId="{14951510-35B6-3246-8F75-27B468F1C872}" type="pres">
      <dgm:prSet presAssocID="{23A9A5F8-8BEC-0145-8568-176A950524F3}" presName="imageaccent7" presStyleCnt="0"/>
      <dgm:spPr/>
    </dgm:pt>
    <dgm:pt modelId="{3692E7EA-38C0-2F40-B27F-8F7FA683768F}" type="pres">
      <dgm:prSet presAssocID="{23A9A5F8-8BEC-0145-8568-176A950524F3}" presName="accentRepeatNode" presStyleLbl="solidAlignAcc1" presStyleIdx="13" presStyleCnt="16"/>
      <dgm:spPr/>
    </dgm:pt>
    <dgm:pt modelId="{E7D637FE-EA14-B341-A31B-C288AA420410}" type="pres">
      <dgm:prSet presAssocID="{34A6E6D0-3379-9943-8E76-F78F9345E7FC}" presName="text8" presStyleCnt="0"/>
      <dgm:spPr/>
    </dgm:pt>
    <dgm:pt modelId="{978C4FBA-1895-3549-A12C-4DAEAB76B5EC}" type="pres">
      <dgm:prSet presAssocID="{34A6E6D0-3379-9943-8E76-F78F9345E7FC}" presName="textRepeatNode" presStyleLbl="alignNode1" presStyleIdx="7" presStyleCnt="8" custLinFactX="-100000" custLinFactNeighborX="-159459" custLinFactNeighborY="46614">
        <dgm:presLayoutVars>
          <dgm:chMax val="0"/>
          <dgm:chPref val="0"/>
          <dgm:bulletEnabled val="1"/>
        </dgm:presLayoutVars>
      </dgm:prSet>
      <dgm:spPr/>
      <dgm:t>
        <a:bodyPr/>
        <a:lstStyle/>
        <a:p>
          <a:endParaRPr lang="en-US"/>
        </a:p>
      </dgm:t>
    </dgm:pt>
    <dgm:pt modelId="{BEEC70FC-55ED-3B4A-8827-B1658E1C1332}" type="pres">
      <dgm:prSet presAssocID="{34A6E6D0-3379-9943-8E76-F78F9345E7FC}" presName="textaccent8" presStyleCnt="0"/>
      <dgm:spPr/>
    </dgm:pt>
    <dgm:pt modelId="{D789B5DE-423C-464D-AA58-8CD07556347D}" type="pres">
      <dgm:prSet presAssocID="{34A6E6D0-3379-9943-8E76-F78F9345E7FC}" presName="accentRepeatNode" presStyleLbl="solidAlignAcc1" presStyleIdx="14" presStyleCnt="16"/>
      <dgm:spPr/>
    </dgm:pt>
    <dgm:pt modelId="{186C3EA6-C7EB-6E4E-92F0-9B3AD2FF9038}" type="pres">
      <dgm:prSet presAssocID="{AE61BBE4-E409-424F-821E-C52F5AF31E40}" presName="image8" presStyleCnt="0"/>
      <dgm:spPr/>
    </dgm:pt>
    <dgm:pt modelId="{1C02BB4A-81A9-CD4F-A6B4-7AA1F4F96902}" type="pres">
      <dgm:prSet presAssocID="{AE61BBE4-E409-424F-821E-C52F5AF31E40}" presName="imageRepeatNode" presStyleLbl="alignAcc1" presStyleIdx="7" presStyleCnt="8"/>
      <dgm:spPr/>
      <dgm:t>
        <a:bodyPr/>
        <a:lstStyle/>
        <a:p>
          <a:endParaRPr lang="en-US"/>
        </a:p>
      </dgm:t>
    </dgm:pt>
    <dgm:pt modelId="{FD209EC8-72C5-204F-98F9-D61C6614D972}" type="pres">
      <dgm:prSet presAssocID="{AE61BBE4-E409-424F-821E-C52F5AF31E40}" presName="imageaccent8" presStyleCnt="0"/>
      <dgm:spPr/>
    </dgm:pt>
    <dgm:pt modelId="{8B2896CE-E471-AC45-AC29-3CB84E4AA772}" type="pres">
      <dgm:prSet presAssocID="{AE61BBE4-E409-424F-821E-C52F5AF31E40}" presName="accentRepeatNode" presStyleLbl="solidAlignAcc1" presStyleIdx="15" presStyleCnt="16"/>
      <dgm:spPr/>
    </dgm:pt>
  </dgm:ptLst>
  <dgm:cxnLst>
    <dgm:cxn modelId="{58EE533E-567D-D54E-B24F-5E48F1F108D1}" type="presOf" srcId="{23A9A5F8-8BEC-0145-8568-176A950524F3}" destId="{C22D8135-93F9-8648-8ACF-9B0165CE4791}" srcOrd="0" destOrd="0" presId="urn:microsoft.com/office/officeart/2008/layout/HexagonCluster"/>
    <dgm:cxn modelId="{8C530078-AF26-D34D-8283-6B7939907272}" srcId="{B1BC6DC0-390A-BE40-85E2-8CE05F9DAEFA}" destId="{A89E676F-F2D2-0C40-B1E7-AD30EEA2612F}" srcOrd="1" destOrd="0" parTransId="{64FC4153-01E4-D243-8FA6-478D8AA05E41}" sibTransId="{CC39FD60-D79D-E544-8607-DB14AFCF682A}"/>
    <dgm:cxn modelId="{A7B6E720-41B7-F149-9DC2-D670DDE6F5B6}" type="presOf" srcId="{CCFB3818-7026-3C4D-9C63-2EA3DB7440D7}" destId="{97386870-F38C-2F4D-A827-81B305FF3162}" srcOrd="0" destOrd="0" presId="urn:microsoft.com/office/officeart/2008/layout/HexagonCluster"/>
    <dgm:cxn modelId="{B3F383D4-A167-7840-832E-35B426D71861}" type="presOf" srcId="{976FE21D-306B-BA48-ACD1-27C219E878DB}" destId="{39046D3F-9536-3844-9A03-13AA77735428}" srcOrd="0" destOrd="0" presId="urn:microsoft.com/office/officeart/2008/layout/HexagonCluster"/>
    <dgm:cxn modelId="{58DAB2E2-023E-C24B-A418-AE32FEA437A2}" srcId="{B1BC6DC0-390A-BE40-85E2-8CE05F9DAEFA}" destId="{34A6E6D0-3379-9943-8E76-F78F9345E7FC}" srcOrd="7" destOrd="0" parTransId="{E78FCCFF-3F97-2049-931F-71086139E7B2}" sibTransId="{AE61BBE4-E409-424F-821E-C52F5AF31E40}"/>
    <dgm:cxn modelId="{CD556487-5566-B142-9BEA-8475B5D9A3A6}" type="presOf" srcId="{DA0599D3-8087-6949-A42A-8464C3A6F620}" destId="{508A93A0-AEC6-6C4C-A652-CBACDBA9B00C}" srcOrd="0" destOrd="0" presId="urn:microsoft.com/office/officeart/2008/layout/HexagonCluster"/>
    <dgm:cxn modelId="{18716120-175A-6D41-BE9E-30EC43D7DAE6}" type="presOf" srcId="{CC39FD60-D79D-E544-8607-DB14AFCF682A}" destId="{55848744-D4A5-5748-BD08-9C543E8FA66B}" srcOrd="0" destOrd="0" presId="urn:microsoft.com/office/officeart/2008/layout/HexagonCluster"/>
    <dgm:cxn modelId="{1596A487-4335-9B46-BACD-6110CE69E7B8}" type="presOf" srcId="{34A6E6D0-3379-9943-8E76-F78F9345E7FC}" destId="{978C4FBA-1895-3549-A12C-4DAEAB76B5EC}" srcOrd="0" destOrd="0" presId="urn:microsoft.com/office/officeart/2008/layout/HexagonCluster"/>
    <dgm:cxn modelId="{F8B9D5B4-06F8-C140-9121-04034837D2C9}" type="presOf" srcId="{057D2CC4-38A6-7F4B-B38F-E0304F621B38}" destId="{FB991A5A-701B-0B4D-A1B7-66E534719685}" srcOrd="0" destOrd="0" presId="urn:microsoft.com/office/officeart/2008/layout/HexagonCluster"/>
    <dgm:cxn modelId="{43EF8660-338E-6344-BDEA-2F758F784E72}" srcId="{B1BC6DC0-390A-BE40-85E2-8CE05F9DAEFA}" destId="{CCFB3818-7026-3C4D-9C63-2EA3DB7440D7}" srcOrd="5" destOrd="0" parTransId="{A2456C40-6A98-7244-8454-DF106EDE77A6}" sibTransId="{6BEB1465-4357-4F44-9FC9-F910897F4F13}"/>
    <dgm:cxn modelId="{4444939F-B534-3241-88BA-2AE00A9869A8}" type="presOf" srcId="{9A9A758D-29BC-6F46-8F63-381BA35A6C0A}" destId="{56C25066-41AB-6A41-B55D-5B5992F47BFF}" srcOrd="0" destOrd="0" presId="urn:microsoft.com/office/officeart/2008/layout/HexagonCluster"/>
    <dgm:cxn modelId="{124AAEAA-8720-3749-AD71-C96D3805AC98}" type="presOf" srcId="{B2A30CE1-1083-4E45-9855-D69FBD1FF703}" destId="{240D7CF8-84B7-314D-9762-7BA79342E9C0}" srcOrd="0" destOrd="0" presId="urn:microsoft.com/office/officeart/2008/layout/HexagonCluster"/>
    <dgm:cxn modelId="{2C5D546E-1B5D-764A-A218-1C614FCD1DB0}" srcId="{B1BC6DC0-390A-BE40-85E2-8CE05F9DAEFA}" destId="{E18E0D8E-75B6-CA46-8FAD-90B53E1452AA}" srcOrd="4" destOrd="0" parTransId="{37A1432E-31F9-3144-A89B-2426E9E163FC}" sibTransId="{976FE21D-306B-BA48-ACD1-27C219E878DB}"/>
    <dgm:cxn modelId="{9F5DFAAF-64C7-CD4E-9709-0A0C9E299626}" type="presOf" srcId="{B22CC9C0-DB6E-E44D-9DE8-BBE20D74A307}" destId="{8B879320-E7D9-2844-B712-545855BBA98D}" srcOrd="0" destOrd="0" presId="urn:microsoft.com/office/officeart/2008/layout/HexagonCluster"/>
    <dgm:cxn modelId="{4619EAA7-02E2-DF43-AD97-C38E89EB69FE}" srcId="{B1BC6DC0-390A-BE40-85E2-8CE05F9DAEFA}" destId="{4FCD63C5-0D48-414A-8F28-2E47431E69E3}" srcOrd="6" destOrd="0" parTransId="{B0EE1179-A2C5-A941-9E12-52274CF5C37C}" sibTransId="{23A9A5F8-8BEC-0145-8568-176A950524F3}"/>
    <dgm:cxn modelId="{F16FE6E5-0FB5-8D4B-A94A-BC01DCA02B9A}" type="presOf" srcId="{B1BC6DC0-390A-BE40-85E2-8CE05F9DAEFA}" destId="{1D65DC14-824A-0C40-BE78-F8015D2FF38D}" srcOrd="0" destOrd="0" presId="urn:microsoft.com/office/officeart/2008/layout/HexagonCluster"/>
    <dgm:cxn modelId="{088131F2-AF7B-EA4D-A5F4-0E05D8EA4C93}" srcId="{B1BC6DC0-390A-BE40-85E2-8CE05F9DAEFA}" destId="{B2A30CE1-1083-4E45-9855-D69FBD1FF703}" srcOrd="2" destOrd="0" parTransId="{00641221-B90E-FF49-A94C-14182CB446E6}" sibTransId="{CA228B31-6B87-3942-976F-C8BDBEDF8729}"/>
    <dgm:cxn modelId="{129C4238-EEFC-A84D-8BEE-9AC6B5EB02A0}" type="presOf" srcId="{6BEB1465-4357-4F44-9FC9-F910897F4F13}" destId="{CB317EDC-96D3-C343-816E-A689CA869ADD}" srcOrd="0" destOrd="0" presId="urn:microsoft.com/office/officeart/2008/layout/HexagonCluster"/>
    <dgm:cxn modelId="{BFA2B6D4-B4ED-884D-8C1B-90B4B4099FB3}" type="presOf" srcId="{A89E676F-F2D2-0C40-B1E7-AD30EEA2612F}" destId="{DFEEC27B-4EFB-FB44-A896-D41C75C5FC2E}" srcOrd="0" destOrd="0" presId="urn:microsoft.com/office/officeart/2008/layout/HexagonCluster"/>
    <dgm:cxn modelId="{D349B107-689F-BE4B-BEF3-F0DD666CFDA7}" srcId="{B1BC6DC0-390A-BE40-85E2-8CE05F9DAEFA}" destId="{DA0599D3-8087-6949-A42A-8464C3A6F620}" srcOrd="0" destOrd="0" parTransId="{7C4D8B33-EF4E-644B-9CF9-615C66C04062}" sibTransId="{057D2CC4-38A6-7F4B-B38F-E0304F621B38}"/>
    <dgm:cxn modelId="{78FE99D5-7B40-6E4D-99A7-7DD94B7B05BB}" srcId="{B1BC6DC0-390A-BE40-85E2-8CE05F9DAEFA}" destId="{9A9A758D-29BC-6F46-8F63-381BA35A6C0A}" srcOrd="3" destOrd="0" parTransId="{3DEEC88A-A551-594F-BDAF-83DF9CCF4A8E}" sibTransId="{B22CC9C0-DB6E-E44D-9DE8-BBE20D74A307}"/>
    <dgm:cxn modelId="{133A1CC7-63DD-024B-BF18-014D648E942E}" type="presOf" srcId="{E18E0D8E-75B6-CA46-8FAD-90B53E1452AA}" destId="{0E4CC015-A4DD-B148-BF0A-43709C19B7E8}" srcOrd="0" destOrd="0" presId="urn:microsoft.com/office/officeart/2008/layout/HexagonCluster"/>
    <dgm:cxn modelId="{C55C5CD9-389F-224B-82FE-0EB952AAF3B2}" type="presOf" srcId="{AE61BBE4-E409-424F-821E-C52F5AF31E40}" destId="{1C02BB4A-81A9-CD4F-A6B4-7AA1F4F96902}" srcOrd="0" destOrd="0" presId="urn:microsoft.com/office/officeart/2008/layout/HexagonCluster"/>
    <dgm:cxn modelId="{D9732155-0A54-9F44-8665-7422C5B37BF6}" type="presOf" srcId="{CA228B31-6B87-3942-976F-C8BDBEDF8729}" destId="{47CC9A01-8043-5741-9582-3C5859BB3300}" srcOrd="0" destOrd="0" presId="urn:microsoft.com/office/officeart/2008/layout/HexagonCluster"/>
    <dgm:cxn modelId="{B3878D28-F71F-764F-8889-E71C1B964BFE}" type="presOf" srcId="{4FCD63C5-0D48-414A-8F28-2E47431E69E3}" destId="{6C118CB1-0BB0-0A46-B6A9-484C6F77DBB5}" srcOrd="0" destOrd="0" presId="urn:microsoft.com/office/officeart/2008/layout/HexagonCluster"/>
    <dgm:cxn modelId="{3D7396E0-C1B5-1B49-BA49-1FBFB7881BB6}" type="presParOf" srcId="{1D65DC14-824A-0C40-BE78-F8015D2FF38D}" destId="{98F8BA1A-7739-E640-A03A-5A02EE57614D}" srcOrd="0" destOrd="0" presId="urn:microsoft.com/office/officeart/2008/layout/HexagonCluster"/>
    <dgm:cxn modelId="{01A566B3-1F81-2942-9AA7-0A43E5FA1092}" type="presParOf" srcId="{98F8BA1A-7739-E640-A03A-5A02EE57614D}" destId="{508A93A0-AEC6-6C4C-A652-CBACDBA9B00C}" srcOrd="0" destOrd="0" presId="urn:microsoft.com/office/officeart/2008/layout/HexagonCluster"/>
    <dgm:cxn modelId="{F53907AF-E98B-E942-BA41-BCA6BEEB06D3}" type="presParOf" srcId="{1D65DC14-824A-0C40-BE78-F8015D2FF38D}" destId="{A2F73947-D33C-B846-A3A8-E850C71926D0}" srcOrd="1" destOrd="0" presId="urn:microsoft.com/office/officeart/2008/layout/HexagonCluster"/>
    <dgm:cxn modelId="{D937709E-5D71-6640-A50F-F308F1C041FF}" type="presParOf" srcId="{A2F73947-D33C-B846-A3A8-E850C71926D0}" destId="{973658ED-763E-AA45-824F-055C92AE979B}" srcOrd="0" destOrd="0" presId="urn:microsoft.com/office/officeart/2008/layout/HexagonCluster"/>
    <dgm:cxn modelId="{AAF22225-4111-A74B-A345-ED5034727518}" type="presParOf" srcId="{1D65DC14-824A-0C40-BE78-F8015D2FF38D}" destId="{0B49B3F4-E790-DD47-87C5-6C746144418D}" srcOrd="2" destOrd="0" presId="urn:microsoft.com/office/officeart/2008/layout/HexagonCluster"/>
    <dgm:cxn modelId="{B3F59264-4A96-7D43-A149-44F05BAA07CE}" type="presParOf" srcId="{0B49B3F4-E790-DD47-87C5-6C746144418D}" destId="{FB991A5A-701B-0B4D-A1B7-66E534719685}" srcOrd="0" destOrd="0" presId="urn:microsoft.com/office/officeart/2008/layout/HexagonCluster"/>
    <dgm:cxn modelId="{782B9A12-368C-6148-A01C-DA7C0270708D}" type="presParOf" srcId="{1D65DC14-824A-0C40-BE78-F8015D2FF38D}" destId="{E1231767-F078-5948-9190-F880AF7A2811}" srcOrd="3" destOrd="0" presId="urn:microsoft.com/office/officeart/2008/layout/HexagonCluster"/>
    <dgm:cxn modelId="{DDEE858D-F7B4-D442-B8FA-D6C2262EC61D}" type="presParOf" srcId="{E1231767-F078-5948-9190-F880AF7A2811}" destId="{07D94AC0-153A-BA40-9436-387DE4B5AA52}" srcOrd="0" destOrd="0" presId="urn:microsoft.com/office/officeart/2008/layout/HexagonCluster"/>
    <dgm:cxn modelId="{7AA39F69-807C-0D4D-ADCF-EEC181B59141}" type="presParOf" srcId="{1D65DC14-824A-0C40-BE78-F8015D2FF38D}" destId="{91665ABD-E686-6945-A57B-F03EFA81CFCE}" srcOrd="4" destOrd="0" presId="urn:microsoft.com/office/officeart/2008/layout/HexagonCluster"/>
    <dgm:cxn modelId="{1FC10A89-0F73-8344-A776-969B38D065B0}" type="presParOf" srcId="{91665ABD-E686-6945-A57B-F03EFA81CFCE}" destId="{DFEEC27B-4EFB-FB44-A896-D41C75C5FC2E}" srcOrd="0" destOrd="0" presId="urn:microsoft.com/office/officeart/2008/layout/HexagonCluster"/>
    <dgm:cxn modelId="{C79398DB-32AB-3044-A03C-36543F190635}" type="presParOf" srcId="{1D65DC14-824A-0C40-BE78-F8015D2FF38D}" destId="{512B6D3F-A1E6-CB4C-AD48-B28E2ACEFA4A}" srcOrd="5" destOrd="0" presId="urn:microsoft.com/office/officeart/2008/layout/HexagonCluster"/>
    <dgm:cxn modelId="{02E92ABD-5762-B049-925C-A75CE5A64D2C}" type="presParOf" srcId="{512B6D3F-A1E6-CB4C-AD48-B28E2ACEFA4A}" destId="{6053569D-97CB-AB41-9B3E-8C2D5909BAFA}" srcOrd="0" destOrd="0" presId="urn:microsoft.com/office/officeart/2008/layout/HexagonCluster"/>
    <dgm:cxn modelId="{ADD17F73-F6A9-7344-A0E2-13C97A7BD759}" type="presParOf" srcId="{1D65DC14-824A-0C40-BE78-F8015D2FF38D}" destId="{1FE16E80-C1C6-ED49-A3DF-72B3A3AD5CAA}" srcOrd="6" destOrd="0" presId="urn:microsoft.com/office/officeart/2008/layout/HexagonCluster"/>
    <dgm:cxn modelId="{C59DC1FC-9078-9840-991A-063DDC24EACA}" type="presParOf" srcId="{1FE16E80-C1C6-ED49-A3DF-72B3A3AD5CAA}" destId="{55848744-D4A5-5748-BD08-9C543E8FA66B}" srcOrd="0" destOrd="0" presId="urn:microsoft.com/office/officeart/2008/layout/HexagonCluster"/>
    <dgm:cxn modelId="{537829D8-6028-EA4C-A0CF-6CD997303A7C}" type="presParOf" srcId="{1D65DC14-824A-0C40-BE78-F8015D2FF38D}" destId="{5EEAD605-39F7-7348-A081-AE1122C4D044}" srcOrd="7" destOrd="0" presId="urn:microsoft.com/office/officeart/2008/layout/HexagonCluster"/>
    <dgm:cxn modelId="{F16A278E-9F8B-F842-9D42-E081B91F3771}" type="presParOf" srcId="{5EEAD605-39F7-7348-A081-AE1122C4D044}" destId="{B31593A7-31EA-6248-9E6B-6BC6CC3567AF}" srcOrd="0" destOrd="0" presId="urn:microsoft.com/office/officeart/2008/layout/HexagonCluster"/>
    <dgm:cxn modelId="{EECBF339-5D24-FD4B-BFF2-C313FF967BB0}" type="presParOf" srcId="{1D65DC14-824A-0C40-BE78-F8015D2FF38D}" destId="{9A7D8146-75C0-A548-8BCC-BA7AAEBE4E95}" srcOrd="8" destOrd="0" presId="urn:microsoft.com/office/officeart/2008/layout/HexagonCluster"/>
    <dgm:cxn modelId="{AA73E496-A149-BC4E-B582-8EE09FFE48C5}" type="presParOf" srcId="{9A7D8146-75C0-A548-8BCC-BA7AAEBE4E95}" destId="{240D7CF8-84B7-314D-9762-7BA79342E9C0}" srcOrd="0" destOrd="0" presId="urn:microsoft.com/office/officeart/2008/layout/HexagonCluster"/>
    <dgm:cxn modelId="{44575A6E-EA78-FA41-8CEA-112A70394BA4}" type="presParOf" srcId="{1D65DC14-824A-0C40-BE78-F8015D2FF38D}" destId="{C88FD40C-C19F-4845-9ECB-38FD8ED27F4A}" srcOrd="9" destOrd="0" presId="urn:microsoft.com/office/officeart/2008/layout/HexagonCluster"/>
    <dgm:cxn modelId="{D0739C96-F5E3-E249-8FB6-A62A9A671CBC}" type="presParOf" srcId="{C88FD40C-C19F-4845-9ECB-38FD8ED27F4A}" destId="{F8DFDD93-89AA-1444-A413-D7BC189CDBBA}" srcOrd="0" destOrd="0" presId="urn:microsoft.com/office/officeart/2008/layout/HexagonCluster"/>
    <dgm:cxn modelId="{D2067976-3DC3-C346-8AF6-BAE8FDB65C74}" type="presParOf" srcId="{1D65DC14-824A-0C40-BE78-F8015D2FF38D}" destId="{E5FD85C0-9F5A-8A41-9BA5-9FD2CD93AF2C}" srcOrd="10" destOrd="0" presId="urn:microsoft.com/office/officeart/2008/layout/HexagonCluster"/>
    <dgm:cxn modelId="{E216F4D0-B71F-9342-852F-D84BC9AB357E}" type="presParOf" srcId="{E5FD85C0-9F5A-8A41-9BA5-9FD2CD93AF2C}" destId="{47CC9A01-8043-5741-9582-3C5859BB3300}" srcOrd="0" destOrd="0" presId="urn:microsoft.com/office/officeart/2008/layout/HexagonCluster"/>
    <dgm:cxn modelId="{A17760B5-F33E-BC49-827B-17E591BB88BC}" type="presParOf" srcId="{1D65DC14-824A-0C40-BE78-F8015D2FF38D}" destId="{7CF122C0-AE8F-9440-AFC8-88A16000A9F2}" srcOrd="11" destOrd="0" presId="urn:microsoft.com/office/officeart/2008/layout/HexagonCluster"/>
    <dgm:cxn modelId="{86231B3F-B650-C24B-AD0D-2A5642A9BE07}" type="presParOf" srcId="{7CF122C0-AE8F-9440-AFC8-88A16000A9F2}" destId="{5DA9A326-6012-3C44-B38E-D3AE2432EB85}" srcOrd="0" destOrd="0" presId="urn:microsoft.com/office/officeart/2008/layout/HexagonCluster"/>
    <dgm:cxn modelId="{82FD5BCA-2AF2-1F4A-8E75-4C3A0010BA09}" type="presParOf" srcId="{1D65DC14-824A-0C40-BE78-F8015D2FF38D}" destId="{5A0CA0A7-5F70-BA40-AEF8-85BA54CDB8D7}" srcOrd="12" destOrd="0" presId="urn:microsoft.com/office/officeart/2008/layout/HexagonCluster"/>
    <dgm:cxn modelId="{CEC0B4E6-C6BD-4946-AF6E-95DBC023FE7A}" type="presParOf" srcId="{5A0CA0A7-5F70-BA40-AEF8-85BA54CDB8D7}" destId="{56C25066-41AB-6A41-B55D-5B5992F47BFF}" srcOrd="0" destOrd="0" presId="urn:microsoft.com/office/officeart/2008/layout/HexagonCluster"/>
    <dgm:cxn modelId="{D2BA472F-7D70-434F-A7BB-5DE8470ABAC2}" type="presParOf" srcId="{1D65DC14-824A-0C40-BE78-F8015D2FF38D}" destId="{546E009B-C63A-B44C-92AD-7F521001BADB}" srcOrd="13" destOrd="0" presId="urn:microsoft.com/office/officeart/2008/layout/HexagonCluster"/>
    <dgm:cxn modelId="{5B9DB1CC-DFA5-B04B-A005-D7A4F21EFD72}" type="presParOf" srcId="{546E009B-C63A-B44C-92AD-7F521001BADB}" destId="{2DCF98F0-BBF6-8B40-9748-042CD5D450A7}" srcOrd="0" destOrd="0" presId="urn:microsoft.com/office/officeart/2008/layout/HexagonCluster"/>
    <dgm:cxn modelId="{48798962-4D01-DE40-85F9-06D956202995}" type="presParOf" srcId="{1D65DC14-824A-0C40-BE78-F8015D2FF38D}" destId="{20DE9A73-1BA0-E242-8106-D35EED5485B6}" srcOrd="14" destOrd="0" presId="urn:microsoft.com/office/officeart/2008/layout/HexagonCluster"/>
    <dgm:cxn modelId="{73A800AF-88A9-6849-9290-CB6D69276E05}" type="presParOf" srcId="{20DE9A73-1BA0-E242-8106-D35EED5485B6}" destId="{8B879320-E7D9-2844-B712-545855BBA98D}" srcOrd="0" destOrd="0" presId="urn:microsoft.com/office/officeart/2008/layout/HexagonCluster"/>
    <dgm:cxn modelId="{48BE88B1-CA59-6043-A2AC-696C1F90A8A4}" type="presParOf" srcId="{1D65DC14-824A-0C40-BE78-F8015D2FF38D}" destId="{12C6B3EE-E7C1-1C46-9812-9F8F2978AB81}" srcOrd="15" destOrd="0" presId="urn:microsoft.com/office/officeart/2008/layout/HexagonCluster"/>
    <dgm:cxn modelId="{D37189A5-867E-CD40-8009-4B94C4DD1BF2}" type="presParOf" srcId="{12C6B3EE-E7C1-1C46-9812-9F8F2978AB81}" destId="{3C211392-6A93-4242-844C-16FCD24B0E32}" srcOrd="0" destOrd="0" presId="urn:microsoft.com/office/officeart/2008/layout/HexagonCluster"/>
    <dgm:cxn modelId="{8AD4AFE2-A4B4-9F48-B648-560035F661D4}" type="presParOf" srcId="{1D65DC14-824A-0C40-BE78-F8015D2FF38D}" destId="{4701D30A-3B83-F745-A069-358CFCC02C98}" srcOrd="16" destOrd="0" presId="urn:microsoft.com/office/officeart/2008/layout/HexagonCluster"/>
    <dgm:cxn modelId="{6CBFBDA4-6E75-0C44-B430-FEE769BBAC55}" type="presParOf" srcId="{4701D30A-3B83-F745-A069-358CFCC02C98}" destId="{0E4CC015-A4DD-B148-BF0A-43709C19B7E8}" srcOrd="0" destOrd="0" presId="urn:microsoft.com/office/officeart/2008/layout/HexagonCluster"/>
    <dgm:cxn modelId="{D95E30FD-BC17-D54B-9DBE-E7BD70A2E3A1}" type="presParOf" srcId="{1D65DC14-824A-0C40-BE78-F8015D2FF38D}" destId="{05B72953-E677-714B-8600-ECE676243CC2}" srcOrd="17" destOrd="0" presId="urn:microsoft.com/office/officeart/2008/layout/HexagonCluster"/>
    <dgm:cxn modelId="{7D24E079-ED1D-3042-B1F0-FC7E199AE104}" type="presParOf" srcId="{05B72953-E677-714B-8600-ECE676243CC2}" destId="{FC7968DF-B12C-3E49-BE2D-F75701DADFAB}" srcOrd="0" destOrd="0" presId="urn:microsoft.com/office/officeart/2008/layout/HexagonCluster"/>
    <dgm:cxn modelId="{CC99E0EB-932A-6541-88E8-3AF2538646D9}" type="presParOf" srcId="{1D65DC14-824A-0C40-BE78-F8015D2FF38D}" destId="{40B330BE-89B7-D742-9141-CB153B2A352E}" srcOrd="18" destOrd="0" presId="urn:microsoft.com/office/officeart/2008/layout/HexagonCluster"/>
    <dgm:cxn modelId="{C6140890-FA8B-5D4F-9C09-F115860888DB}" type="presParOf" srcId="{40B330BE-89B7-D742-9141-CB153B2A352E}" destId="{39046D3F-9536-3844-9A03-13AA77735428}" srcOrd="0" destOrd="0" presId="urn:microsoft.com/office/officeart/2008/layout/HexagonCluster"/>
    <dgm:cxn modelId="{76C22E7F-AEDD-A847-9946-AE70C7524A1D}" type="presParOf" srcId="{1D65DC14-824A-0C40-BE78-F8015D2FF38D}" destId="{52C6E19F-AF3B-D24B-8BC4-D137BFC5D66E}" srcOrd="19" destOrd="0" presId="urn:microsoft.com/office/officeart/2008/layout/HexagonCluster"/>
    <dgm:cxn modelId="{699256B4-EAE8-8647-9EB1-A3EF2A8D29F4}" type="presParOf" srcId="{52C6E19F-AF3B-D24B-8BC4-D137BFC5D66E}" destId="{D9FA04C6-0902-2F4E-A775-8A5602C5D08A}" srcOrd="0" destOrd="0" presId="urn:microsoft.com/office/officeart/2008/layout/HexagonCluster"/>
    <dgm:cxn modelId="{9016F643-8C39-7E4E-B9CC-CEE4384F6118}" type="presParOf" srcId="{1D65DC14-824A-0C40-BE78-F8015D2FF38D}" destId="{653D3D27-8C6A-4347-BFE2-8125E465F5AB}" srcOrd="20" destOrd="0" presId="urn:microsoft.com/office/officeart/2008/layout/HexagonCluster"/>
    <dgm:cxn modelId="{D16D6092-FE1C-2848-87B5-DE1CAEEA839A}" type="presParOf" srcId="{653D3D27-8C6A-4347-BFE2-8125E465F5AB}" destId="{97386870-F38C-2F4D-A827-81B305FF3162}" srcOrd="0" destOrd="0" presId="urn:microsoft.com/office/officeart/2008/layout/HexagonCluster"/>
    <dgm:cxn modelId="{849E40C4-2FCE-FD4E-B921-039795D9B7A7}" type="presParOf" srcId="{1D65DC14-824A-0C40-BE78-F8015D2FF38D}" destId="{C34BCBDF-3247-1E43-9593-9AF9FB99C148}" srcOrd="21" destOrd="0" presId="urn:microsoft.com/office/officeart/2008/layout/HexagonCluster"/>
    <dgm:cxn modelId="{5976C1FF-5FCD-BD4D-A6C5-30F5A1EE63DB}" type="presParOf" srcId="{C34BCBDF-3247-1E43-9593-9AF9FB99C148}" destId="{D69F9454-79C5-A142-BA55-A1EE08B2D01E}" srcOrd="0" destOrd="0" presId="urn:microsoft.com/office/officeart/2008/layout/HexagonCluster"/>
    <dgm:cxn modelId="{9DCAF4F6-2A51-0A4B-AD21-73FA1F327152}" type="presParOf" srcId="{1D65DC14-824A-0C40-BE78-F8015D2FF38D}" destId="{6876B7DB-EC99-6246-A495-FEE4B92A1AA3}" srcOrd="22" destOrd="0" presId="urn:microsoft.com/office/officeart/2008/layout/HexagonCluster"/>
    <dgm:cxn modelId="{4AAFD1E3-192C-B044-A242-79C26ACA9D8D}" type="presParOf" srcId="{6876B7DB-EC99-6246-A495-FEE4B92A1AA3}" destId="{CB317EDC-96D3-C343-816E-A689CA869ADD}" srcOrd="0" destOrd="0" presId="urn:microsoft.com/office/officeart/2008/layout/HexagonCluster"/>
    <dgm:cxn modelId="{98E997DB-82FC-684C-AAD9-21ADBA9D8CE6}" type="presParOf" srcId="{1D65DC14-824A-0C40-BE78-F8015D2FF38D}" destId="{8DCF82BC-CCE9-3A4B-A082-F876736C57BE}" srcOrd="23" destOrd="0" presId="urn:microsoft.com/office/officeart/2008/layout/HexagonCluster"/>
    <dgm:cxn modelId="{0B29D241-2CBC-0A4F-A15D-BE17FA534B95}" type="presParOf" srcId="{8DCF82BC-CCE9-3A4B-A082-F876736C57BE}" destId="{BFF1EB22-0A8E-DB4E-B800-71E7DA9E37A3}" srcOrd="0" destOrd="0" presId="urn:microsoft.com/office/officeart/2008/layout/HexagonCluster"/>
    <dgm:cxn modelId="{B678280B-9060-D949-AA4B-7474A430824A}" type="presParOf" srcId="{1D65DC14-824A-0C40-BE78-F8015D2FF38D}" destId="{3D11600F-B997-E543-BFC8-687A7BA1D22F}" srcOrd="24" destOrd="0" presId="urn:microsoft.com/office/officeart/2008/layout/HexagonCluster"/>
    <dgm:cxn modelId="{8C5CC831-B72D-5847-9C8C-5194695060CD}" type="presParOf" srcId="{3D11600F-B997-E543-BFC8-687A7BA1D22F}" destId="{6C118CB1-0BB0-0A46-B6A9-484C6F77DBB5}" srcOrd="0" destOrd="0" presId="urn:microsoft.com/office/officeart/2008/layout/HexagonCluster"/>
    <dgm:cxn modelId="{69A7C0CB-B4CC-2242-962D-D0B51B958C16}" type="presParOf" srcId="{1D65DC14-824A-0C40-BE78-F8015D2FF38D}" destId="{1602D2C2-CB4F-1748-993E-56B4F8F8D990}" srcOrd="25" destOrd="0" presId="urn:microsoft.com/office/officeart/2008/layout/HexagonCluster"/>
    <dgm:cxn modelId="{D8FB4F26-627C-394A-AF67-49D38AEF9558}" type="presParOf" srcId="{1602D2C2-CB4F-1748-993E-56B4F8F8D990}" destId="{7D52B29A-1143-BB41-8A7A-758DCCB4750C}" srcOrd="0" destOrd="0" presId="urn:microsoft.com/office/officeart/2008/layout/HexagonCluster"/>
    <dgm:cxn modelId="{B2AD1A4E-301F-1F4E-B84C-2E41E49CD892}" type="presParOf" srcId="{1D65DC14-824A-0C40-BE78-F8015D2FF38D}" destId="{C9A584EC-C7DF-0049-BEE7-799802B48218}" srcOrd="26" destOrd="0" presId="urn:microsoft.com/office/officeart/2008/layout/HexagonCluster"/>
    <dgm:cxn modelId="{FC0BABE2-B3CC-4149-AB68-AA6699E59BE8}" type="presParOf" srcId="{C9A584EC-C7DF-0049-BEE7-799802B48218}" destId="{C22D8135-93F9-8648-8ACF-9B0165CE4791}" srcOrd="0" destOrd="0" presId="urn:microsoft.com/office/officeart/2008/layout/HexagonCluster"/>
    <dgm:cxn modelId="{B01BF9C0-4A8E-9C47-9177-2CB7A357538D}" type="presParOf" srcId="{1D65DC14-824A-0C40-BE78-F8015D2FF38D}" destId="{14951510-35B6-3246-8F75-27B468F1C872}" srcOrd="27" destOrd="0" presId="urn:microsoft.com/office/officeart/2008/layout/HexagonCluster"/>
    <dgm:cxn modelId="{D1281F63-2FAC-554D-A036-C9199FEA869C}" type="presParOf" srcId="{14951510-35B6-3246-8F75-27B468F1C872}" destId="{3692E7EA-38C0-2F40-B27F-8F7FA683768F}" srcOrd="0" destOrd="0" presId="urn:microsoft.com/office/officeart/2008/layout/HexagonCluster"/>
    <dgm:cxn modelId="{28B5A26F-287F-3B42-9524-81EADABAECA0}" type="presParOf" srcId="{1D65DC14-824A-0C40-BE78-F8015D2FF38D}" destId="{E7D637FE-EA14-B341-A31B-C288AA420410}" srcOrd="28" destOrd="0" presId="urn:microsoft.com/office/officeart/2008/layout/HexagonCluster"/>
    <dgm:cxn modelId="{1C482266-3146-8C47-98BE-3DF5CB72780C}" type="presParOf" srcId="{E7D637FE-EA14-B341-A31B-C288AA420410}" destId="{978C4FBA-1895-3549-A12C-4DAEAB76B5EC}" srcOrd="0" destOrd="0" presId="urn:microsoft.com/office/officeart/2008/layout/HexagonCluster"/>
    <dgm:cxn modelId="{72D42A5E-491B-A249-8B25-C06C7BAFE532}" type="presParOf" srcId="{1D65DC14-824A-0C40-BE78-F8015D2FF38D}" destId="{BEEC70FC-55ED-3B4A-8827-B1658E1C1332}" srcOrd="29" destOrd="0" presId="urn:microsoft.com/office/officeart/2008/layout/HexagonCluster"/>
    <dgm:cxn modelId="{D701AEDA-7839-AC43-BBD3-49E2FBD94E61}" type="presParOf" srcId="{BEEC70FC-55ED-3B4A-8827-B1658E1C1332}" destId="{D789B5DE-423C-464D-AA58-8CD07556347D}" srcOrd="0" destOrd="0" presId="urn:microsoft.com/office/officeart/2008/layout/HexagonCluster"/>
    <dgm:cxn modelId="{17A41331-00BA-694E-BE8A-7D59F2643737}" type="presParOf" srcId="{1D65DC14-824A-0C40-BE78-F8015D2FF38D}" destId="{186C3EA6-C7EB-6E4E-92F0-9B3AD2FF9038}" srcOrd="30" destOrd="0" presId="urn:microsoft.com/office/officeart/2008/layout/HexagonCluster"/>
    <dgm:cxn modelId="{08091E22-37AD-AD46-9497-9C07A9F29DCA}" type="presParOf" srcId="{186C3EA6-C7EB-6E4E-92F0-9B3AD2FF9038}" destId="{1C02BB4A-81A9-CD4F-A6B4-7AA1F4F96902}" srcOrd="0" destOrd="0" presId="urn:microsoft.com/office/officeart/2008/layout/HexagonCluster"/>
    <dgm:cxn modelId="{965F2DD7-2232-6F40-B959-49AF57E85713}" type="presParOf" srcId="{1D65DC14-824A-0C40-BE78-F8015D2FF38D}" destId="{FD209EC8-72C5-204F-98F9-D61C6614D972}" srcOrd="31" destOrd="0" presId="urn:microsoft.com/office/officeart/2008/layout/HexagonCluster"/>
    <dgm:cxn modelId="{1739BBEB-F23D-F540-9646-2623D5FE26F0}" type="presParOf" srcId="{FD209EC8-72C5-204F-98F9-D61C6614D972}" destId="{8B2896CE-E471-AC45-AC29-3CB84E4AA77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A93A0-AEC6-6C4C-A652-CBACDBA9B00C}">
      <dsp:nvSpPr>
        <dsp:cNvPr id="0" name=""/>
        <dsp:cNvSpPr/>
      </dsp:nvSpPr>
      <dsp:spPr>
        <a:xfrm>
          <a:off x="1085582" y="1880732"/>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Center for Strategic and International Studies</a:t>
          </a:r>
          <a:endParaRPr lang="en-US" sz="1100" kern="1200" dirty="0"/>
        </a:p>
      </dsp:txBody>
      <dsp:txXfrm>
        <a:off x="1281019" y="2048491"/>
        <a:ext cx="871106" cy="747743"/>
      </dsp:txXfrm>
    </dsp:sp>
    <dsp:sp modelId="{973658ED-763E-AA45-824F-055C92AE979B}">
      <dsp:nvSpPr>
        <dsp:cNvPr id="0" name=""/>
        <dsp:cNvSpPr/>
      </dsp:nvSpPr>
      <dsp:spPr>
        <a:xfrm>
          <a:off x="1115888" y="2365231"/>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B991A5A-701B-0B4D-A1B7-66E534719685}">
      <dsp:nvSpPr>
        <dsp:cNvPr id="0" name=""/>
        <dsp:cNvSpPr/>
      </dsp:nvSpPr>
      <dsp:spPr>
        <a:xfrm>
          <a:off x="0" y="1281969"/>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D94AC0-153A-BA40-9436-387DE4B5AA52}">
      <dsp:nvSpPr>
        <dsp:cNvPr id="0" name=""/>
        <dsp:cNvSpPr/>
      </dsp:nvSpPr>
      <dsp:spPr>
        <a:xfrm>
          <a:off x="864114" y="2221478"/>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FEEC27B-4EFB-FB44-A896-D41C75C5FC2E}">
      <dsp:nvSpPr>
        <dsp:cNvPr id="0" name=""/>
        <dsp:cNvSpPr/>
      </dsp:nvSpPr>
      <dsp:spPr>
        <a:xfrm>
          <a:off x="2171165" y="1278693"/>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Critical Infrastructure Protection</a:t>
          </a:r>
        </a:p>
        <a:p>
          <a:pPr lvl="0" algn="ctr" defTabSz="488950">
            <a:lnSpc>
              <a:spcPct val="90000"/>
            </a:lnSpc>
            <a:spcBef>
              <a:spcPct val="0"/>
            </a:spcBef>
            <a:spcAft>
              <a:spcPct val="35000"/>
            </a:spcAft>
          </a:pPr>
          <a:r>
            <a:rPr lang="en-US" sz="1100" kern="1200" dirty="0" smtClean="0"/>
            <a:t>commission</a:t>
          </a:r>
          <a:endParaRPr lang="en-US" sz="1100" kern="1200" dirty="0"/>
        </a:p>
      </dsp:txBody>
      <dsp:txXfrm>
        <a:off x="2366602" y="1446452"/>
        <a:ext cx="871106" cy="747743"/>
      </dsp:txXfrm>
    </dsp:sp>
    <dsp:sp modelId="{6053569D-97CB-AB41-9B3E-8C2D5909BAFA}">
      <dsp:nvSpPr>
        <dsp:cNvPr id="0" name=""/>
        <dsp:cNvSpPr/>
      </dsp:nvSpPr>
      <dsp:spPr>
        <a:xfrm>
          <a:off x="3039942" y="2215745"/>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5848744-D4A5-5748-BD08-9C543E8FA66B}">
      <dsp:nvSpPr>
        <dsp:cNvPr id="0" name=""/>
        <dsp:cNvSpPr/>
      </dsp:nvSpPr>
      <dsp:spPr>
        <a:xfrm>
          <a:off x="3257524" y="1858839"/>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31593A7-31EA-6248-9E6B-6BC6CC3567AF}">
      <dsp:nvSpPr>
        <dsp:cNvPr id="0" name=""/>
        <dsp:cNvSpPr/>
      </dsp:nvSpPr>
      <dsp:spPr>
        <a:xfrm>
          <a:off x="3287830" y="2360726"/>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0D7CF8-84B7-314D-9762-7BA79342E9C0}">
      <dsp:nvSpPr>
        <dsp:cNvPr id="0" name=""/>
        <dsp:cNvSpPr/>
      </dsp:nvSpPr>
      <dsp:spPr>
        <a:xfrm>
          <a:off x="1085582" y="683206"/>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Defense Science Board</a:t>
          </a:r>
          <a:endParaRPr lang="en-US" sz="1100" kern="1200" dirty="0"/>
        </a:p>
      </dsp:txBody>
      <dsp:txXfrm>
        <a:off x="1281019" y="850965"/>
        <a:ext cx="871106" cy="747743"/>
      </dsp:txXfrm>
    </dsp:sp>
    <dsp:sp modelId="{F8DFDD93-89AA-1444-A413-D7BC189CDBBA}">
      <dsp:nvSpPr>
        <dsp:cNvPr id="0" name=""/>
        <dsp:cNvSpPr/>
      </dsp:nvSpPr>
      <dsp:spPr>
        <a:xfrm>
          <a:off x="1944257" y="697950"/>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7CC9A01-8043-5741-9582-3C5859BB3300}">
      <dsp:nvSpPr>
        <dsp:cNvPr id="0" name=""/>
        <dsp:cNvSpPr/>
      </dsp:nvSpPr>
      <dsp:spPr>
        <a:xfrm>
          <a:off x="2171165" y="80758"/>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DA9A326-6012-3C44-B38E-D3AE2432EB85}">
      <dsp:nvSpPr>
        <dsp:cNvPr id="0" name=""/>
        <dsp:cNvSpPr/>
      </dsp:nvSpPr>
      <dsp:spPr>
        <a:xfrm>
          <a:off x="2207687" y="560751"/>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6C25066-41AB-6A41-B55D-5B5992F47BFF}">
      <dsp:nvSpPr>
        <dsp:cNvPr id="0" name=""/>
        <dsp:cNvSpPr/>
      </dsp:nvSpPr>
      <dsp:spPr>
        <a:xfrm>
          <a:off x="3257524" y="680749"/>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RAND’s The Day After in Cyberspace…</a:t>
          </a:r>
          <a:endParaRPr lang="en-US" sz="1100" kern="1200" dirty="0"/>
        </a:p>
      </dsp:txBody>
      <dsp:txXfrm>
        <a:off x="3452961" y="848508"/>
        <a:ext cx="871106" cy="747743"/>
      </dsp:txXfrm>
    </dsp:sp>
    <dsp:sp modelId="{2DCF98F0-BBF6-8B40-9748-042CD5D450A7}">
      <dsp:nvSpPr>
        <dsp:cNvPr id="0" name=""/>
        <dsp:cNvSpPr/>
      </dsp:nvSpPr>
      <dsp:spPr>
        <a:xfrm>
          <a:off x="4348546" y="1160742"/>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B879320-E7D9-2844-B712-545855BBA98D}">
      <dsp:nvSpPr>
        <dsp:cNvPr id="0" name=""/>
        <dsp:cNvSpPr/>
      </dsp:nvSpPr>
      <dsp:spPr>
        <a:xfrm>
          <a:off x="4343107" y="1289751"/>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C211392-6A93-4242-844C-16FCD24B0E32}">
      <dsp:nvSpPr>
        <dsp:cNvPr id="0" name=""/>
        <dsp:cNvSpPr/>
      </dsp:nvSpPr>
      <dsp:spPr>
        <a:xfrm>
          <a:off x="4588665" y="1309409"/>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4CC015-A4DD-B148-BF0A-43709C19B7E8}">
      <dsp:nvSpPr>
        <dsp:cNvPr id="0" name=""/>
        <dsp:cNvSpPr/>
      </dsp:nvSpPr>
      <dsp:spPr>
        <a:xfrm>
          <a:off x="4343107" y="92225"/>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Hart-Rudman Commission</a:t>
          </a:r>
          <a:endParaRPr lang="en-US" sz="1100" kern="1200" dirty="0"/>
        </a:p>
      </dsp:txBody>
      <dsp:txXfrm>
        <a:off x="4538544" y="259984"/>
        <a:ext cx="871106" cy="747743"/>
      </dsp:txXfrm>
    </dsp:sp>
    <dsp:sp modelId="{FC7968DF-B12C-3E49-BE2D-F75701DADFAB}">
      <dsp:nvSpPr>
        <dsp:cNvPr id="0" name=""/>
        <dsp:cNvSpPr/>
      </dsp:nvSpPr>
      <dsp:spPr>
        <a:xfrm>
          <a:off x="5434129" y="577952"/>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9046D3F-9536-3844-9A03-13AA77735428}">
      <dsp:nvSpPr>
        <dsp:cNvPr id="0" name=""/>
        <dsp:cNvSpPr/>
      </dsp:nvSpPr>
      <dsp:spPr>
        <a:xfrm>
          <a:off x="5428689" y="696722"/>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9FA04C6-0902-2F4E-A775-8A5602C5D08A}">
      <dsp:nvSpPr>
        <dsp:cNvPr id="0" name=""/>
        <dsp:cNvSpPr/>
      </dsp:nvSpPr>
      <dsp:spPr>
        <a:xfrm>
          <a:off x="5680464" y="720885"/>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386870-F38C-2F4D-A827-81B305FF3162}">
      <dsp:nvSpPr>
        <dsp:cNvPr id="0" name=""/>
        <dsp:cNvSpPr/>
      </dsp:nvSpPr>
      <dsp:spPr>
        <a:xfrm>
          <a:off x="4342958" y="1283535"/>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Presidential Directives 62-63</a:t>
          </a:r>
          <a:endParaRPr lang="en-US" sz="1100" kern="1200" dirty="0"/>
        </a:p>
      </dsp:txBody>
      <dsp:txXfrm>
        <a:off x="4538395" y="1451294"/>
        <a:ext cx="871106" cy="747743"/>
      </dsp:txXfrm>
    </dsp:sp>
    <dsp:sp modelId="{D69F9454-79C5-A142-BA55-A1EE08B2D01E}">
      <dsp:nvSpPr>
        <dsp:cNvPr id="0" name=""/>
        <dsp:cNvSpPr/>
      </dsp:nvSpPr>
      <dsp:spPr>
        <a:xfrm>
          <a:off x="5678910" y="2841538"/>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B317EDC-96D3-C343-816E-A689CA869ADD}">
      <dsp:nvSpPr>
        <dsp:cNvPr id="0" name=""/>
        <dsp:cNvSpPr/>
      </dsp:nvSpPr>
      <dsp:spPr>
        <a:xfrm>
          <a:off x="4343107" y="2485639"/>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FF1EB22-0A8E-DB4E-B800-71E7DA9E37A3}">
      <dsp:nvSpPr>
        <dsp:cNvPr id="0" name=""/>
        <dsp:cNvSpPr/>
      </dsp:nvSpPr>
      <dsp:spPr>
        <a:xfrm>
          <a:off x="5445008" y="2961127"/>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C118CB1-0BB0-0A46-B6A9-484C6F77DBB5}">
      <dsp:nvSpPr>
        <dsp:cNvPr id="0" name=""/>
        <dsp:cNvSpPr/>
      </dsp:nvSpPr>
      <dsp:spPr>
        <a:xfrm>
          <a:off x="2170388" y="2479086"/>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Clancy, Debt of Honor</a:t>
          </a:r>
          <a:endParaRPr lang="en-US" sz="1100" kern="1200" dirty="0"/>
        </a:p>
      </dsp:txBody>
      <dsp:txXfrm>
        <a:off x="2365825" y="2646845"/>
        <a:ext cx="871106" cy="747743"/>
      </dsp:txXfrm>
    </dsp:sp>
    <dsp:sp modelId="{7D52B29A-1143-BB41-8A7A-758DCCB4750C}">
      <dsp:nvSpPr>
        <dsp:cNvPr id="0" name=""/>
        <dsp:cNvSpPr/>
      </dsp:nvSpPr>
      <dsp:spPr>
        <a:xfrm>
          <a:off x="2206910" y="2959079"/>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2D8135-93F9-8648-8ACF-9B0165CE4791}">
      <dsp:nvSpPr>
        <dsp:cNvPr id="0" name=""/>
        <dsp:cNvSpPr/>
      </dsp:nvSpPr>
      <dsp:spPr>
        <a:xfrm>
          <a:off x="1084805" y="3081125"/>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92E7EA-38C0-2F40-B27F-8F7FA683768F}">
      <dsp:nvSpPr>
        <dsp:cNvPr id="0" name=""/>
        <dsp:cNvSpPr/>
      </dsp:nvSpPr>
      <dsp:spPr>
        <a:xfrm>
          <a:off x="1943480" y="3096279"/>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8C4FBA-1895-3549-A12C-4DAEAB76B5EC}">
      <dsp:nvSpPr>
        <dsp:cNvPr id="0" name=""/>
        <dsp:cNvSpPr/>
      </dsp:nvSpPr>
      <dsp:spPr>
        <a:xfrm>
          <a:off x="3234512" y="3004515"/>
          <a:ext cx="1261980" cy="1083261"/>
        </a:xfrm>
        <a:prstGeom prst="hexagon">
          <a:avLst>
            <a:gd name="adj" fmla="val 25000"/>
            <a:gd name="vf" fmla="val 115470"/>
          </a:avLst>
        </a:prstGeom>
        <a:gradFill rotWithShape="0">
          <a:gsLst>
            <a:gs pos="0">
              <a:schemeClr val="accent1">
                <a:hueOff val="0"/>
                <a:satOff val="0"/>
                <a:lumOff val="0"/>
                <a:alphaOff val="0"/>
                <a:shade val="20000"/>
                <a:satMod val="130000"/>
              </a:schemeClr>
            </a:gs>
            <a:gs pos="50000">
              <a:schemeClr val="accent1">
                <a:hueOff val="0"/>
                <a:satOff val="0"/>
                <a:lumOff val="0"/>
                <a:alphaOff val="0"/>
                <a:shade val="90000"/>
                <a:satMod val="130000"/>
              </a:schemeClr>
            </a:gs>
            <a:gs pos="100000">
              <a:schemeClr val="accent1">
                <a:hueOff val="0"/>
                <a:satOff val="0"/>
                <a:lumOff val="0"/>
                <a:alphaOff val="0"/>
                <a:shade val="100000"/>
                <a:satMod val="200000"/>
                <a:lumMod val="120000"/>
              </a:schemeClr>
            </a:gs>
          </a:gsLst>
          <a:lin ang="16200000" scaled="0"/>
        </a:gradFill>
        <a:ln w="6350" cap="flat" cmpd="sng" algn="ctr">
          <a:solidFill>
            <a:schemeClr val="accent1">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err="1" smtClean="0"/>
            <a:t>Toefflers</a:t>
          </a:r>
          <a:r>
            <a:rPr lang="en-US" sz="1100" kern="1200" dirty="0" smtClean="0"/>
            <a:t>, War and Anti War</a:t>
          </a:r>
          <a:endParaRPr lang="en-US" sz="1100" kern="1200" dirty="0"/>
        </a:p>
      </dsp:txBody>
      <dsp:txXfrm>
        <a:off x="3429949" y="3172274"/>
        <a:ext cx="871106" cy="747743"/>
      </dsp:txXfrm>
    </dsp:sp>
    <dsp:sp modelId="{D789B5DE-423C-464D-AA58-8CD07556347D}">
      <dsp:nvSpPr>
        <dsp:cNvPr id="0" name=""/>
        <dsp:cNvSpPr/>
      </dsp:nvSpPr>
      <dsp:spPr>
        <a:xfrm>
          <a:off x="6759053" y="3448492"/>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C02BB4A-81A9-CD4F-A6B4-7AA1F4F96902}">
      <dsp:nvSpPr>
        <dsp:cNvPr id="0" name=""/>
        <dsp:cNvSpPr/>
      </dsp:nvSpPr>
      <dsp:spPr>
        <a:xfrm>
          <a:off x="5423250" y="3093002"/>
          <a:ext cx="1261980" cy="108326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B2896CE-E471-AC45-AC29-3CB84E4AA772}">
      <dsp:nvSpPr>
        <dsp:cNvPr id="0" name=""/>
        <dsp:cNvSpPr/>
      </dsp:nvSpPr>
      <dsp:spPr>
        <a:xfrm>
          <a:off x="6525151" y="3568490"/>
          <a:ext cx="146868" cy="12696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4A4A1E-06C9-F64E-838B-28E755C0FA6D}" type="datetimeFigureOut">
              <a:rPr lang="en-US" smtClean="0"/>
              <a:t>3/2/15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17E9C0-22AB-954B-9F58-81372F4E55F7}" type="slidenum">
              <a:rPr lang="en-US" smtClean="0"/>
              <a:t>‹#›</a:t>
            </a:fld>
            <a:endParaRPr lang="en-US"/>
          </a:p>
        </p:txBody>
      </p:sp>
    </p:spTree>
    <p:extLst>
      <p:ext uri="{BB962C8B-B14F-4D97-AF65-F5344CB8AC3E}">
        <p14:creationId xmlns:p14="http://schemas.microsoft.com/office/powerpoint/2010/main" val="29585178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76165-9CA4-1447-8F3F-1DB0C31FDD9E}" type="datetimeFigureOut">
              <a:rPr lang="en-US" smtClean="0"/>
              <a:t>3/2/15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D85075-8AB1-5840-B53B-12C3B586673B}" type="slidenum">
              <a:rPr lang="en-US" smtClean="0"/>
              <a:t>‹#›</a:t>
            </a:fld>
            <a:endParaRPr lang="en-US"/>
          </a:p>
        </p:txBody>
      </p:sp>
    </p:spTree>
    <p:extLst>
      <p:ext uri="{BB962C8B-B14F-4D97-AF65-F5344CB8AC3E}">
        <p14:creationId xmlns:p14="http://schemas.microsoft.com/office/powerpoint/2010/main" val="8194710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85075-8AB1-5840-B53B-12C3B586673B}" type="slidenum">
              <a:rPr lang="en-US" smtClean="0"/>
              <a:t>36</a:t>
            </a:fld>
            <a:endParaRPr lang="en-US"/>
          </a:p>
        </p:txBody>
      </p:sp>
    </p:spTree>
    <p:extLst>
      <p:ext uri="{BB962C8B-B14F-4D97-AF65-F5344CB8AC3E}">
        <p14:creationId xmlns:p14="http://schemas.microsoft.com/office/powerpoint/2010/main" val="516206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E423DD-D8D6-2940-95E7-29300C5C8E5D}" type="datetime1">
              <a:rPr lang="en-US" smtClean="0"/>
              <a:t>3/2/15</a:t>
            </a:fld>
            <a:endParaRPr lang="en-US"/>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
        <p:nvSpPr>
          <p:cNvPr id="6" name="Slide Number Placeholder 5"/>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B833AAFD-99D7-4549-8A62-8570027387F1}" type="datetime1">
              <a:rPr lang="en-US" smtClean="0"/>
              <a:t>3/2/15</a:t>
            </a:fld>
            <a:endParaRPr lang="en-US"/>
          </a:p>
        </p:txBody>
      </p:sp>
      <p:sp>
        <p:nvSpPr>
          <p:cNvPr id="6" name="Footer Placeholder 5"/>
          <p:cNvSpPr>
            <a:spLocks noGrp="1"/>
          </p:cNvSpPr>
          <p:nvPr>
            <p:ph type="ftr" sz="quarter" idx="11"/>
          </p:nvPr>
        </p:nvSpPr>
        <p:spPr/>
        <p:txBody>
          <a:bodyPr/>
          <a:lstStyle/>
          <a:p>
            <a:r>
              <a:rPr lang="en-US" smtClean="0"/>
              <a:t>M. Jones, Columbia   @nescioquid</a:t>
            </a:r>
            <a:endParaRPr lang="en-US"/>
          </a:p>
        </p:txBody>
      </p:sp>
      <p:sp>
        <p:nvSpPr>
          <p:cNvPr id="7" name="Slide Number Placeholder 6"/>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8F35B74D-A446-854E-84DE-F86DF3FE4866}" type="datetime1">
              <a:rPr lang="en-US" smtClean="0"/>
              <a:t>3/2/15</a:t>
            </a:fld>
            <a:endParaRPr lang="en-US"/>
          </a:p>
        </p:txBody>
      </p:sp>
      <p:sp>
        <p:nvSpPr>
          <p:cNvPr id="6" name="Footer Placeholder 5"/>
          <p:cNvSpPr>
            <a:spLocks noGrp="1"/>
          </p:cNvSpPr>
          <p:nvPr>
            <p:ph type="ftr" sz="quarter" idx="11"/>
          </p:nvPr>
        </p:nvSpPr>
        <p:spPr/>
        <p:txBody>
          <a:bodyPr/>
          <a:lstStyle/>
          <a:p>
            <a:r>
              <a:rPr lang="en-US" smtClean="0"/>
              <a:t>M. Jones, Columbia   @nescioquid</a:t>
            </a:r>
            <a:endParaRPr lang="en-US"/>
          </a:p>
        </p:txBody>
      </p:sp>
      <p:sp>
        <p:nvSpPr>
          <p:cNvPr id="7" name="Slide Number Placeholder 6"/>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28038AAC-2436-9F47-AC11-BB0CEFAF2009}" type="datetime1">
              <a:rPr lang="en-US" smtClean="0"/>
              <a:t>3/2/15</a:t>
            </a:fld>
            <a:endParaRPr lang="en-US"/>
          </a:p>
        </p:txBody>
      </p:sp>
      <p:sp>
        <p:nvSpPr>
          <p:cNvPr id="6" name="Footer Placeholder 5"/>
          <p:cNvSpPr>
            <a:spLocks noGrp="1"/>
          </p:cNvSpPr>
          <p:nvPr>
            <p:ph type="ftr" sz="quarter" idx="11"/>
          </p:nvPr>
        </p:nvSpPr>
        <p:spPr/>
        <p:txBody>
          <a:bodyPr/>
          <a:lstStyle/>
          <a:p>
            <a:r>
              <a:rPr lang="en-US" smtClean="0"/>
              <a:t>M. Jones, Columbia   @nescioquid</a:t>
            </a:r>
            <a:endParaRPr lang="en-US"/>
          </a:p>
        </p:txBody>
      </p:sp>
      <p:sp>
        <p:nvSpPr>
          <p:cNvPr id="7" name="Slide Number Placeholder 6"/>
          <p:cNvSpPr>
            <a:spLocks noGrp="1"/>
          </p:cNvSpPr>
          <p:nvPr>
            <p:ph type="sldNum" sz="quarter" idx="12"/>
          </p:nvPr>
        </p:nvSpPr>
        <p:spPr/>
        <p:txBody>
          <a:bodyPr/>
          <a:lstStyle/>
          <a:p>
            <a:fld id="{39BB9B98-5C77-C443-9FC7-A0E41D07F871}"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FF1D6AE-763A-FC46-9D9C-C4A9D6C30FBA}" type="datetime1">
              <a:rPr lang="en-US" smtClean="0"/>
              <a:t>3/2/15</a:t>
            </a:fld>
            <a:endParaRPr lang="en-US"/>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
        <p:nvSpPr>
          <p:cNvPr id="6" name="Slide Number Placeholder 5"/>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7348B35-61EA-1B47-BFE4-29674089ABAD}" type="datetime1">
              <a:rPr lang="en-US" smtClean="0"/>
              <a:t>3/2/15</a:t>
            </a:fld>
            <a:endParaRPr lang="en-US"/>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
        <p:nvSpPr>
          <p:cNvPr id="6" name="Slide Number Placeholder 5"/>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07A53EB-C992-DA43-BA1F-EFF94F40C6DB}" type="datetime1">
              <a:rPr lang="en-US" smtClean="0"/>
              <a:t>3/2/15</a:t>
            </a:fld>
            <a:endParaRPr lang="en-US"/>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
        <p:nvSpPr>
          <p:cNvPr id="6" name="Slide Number Placeholder 5"/>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5548340-B07F-0449-BDC5-9B4637CE3F16}" type="datetime1">
              <a:rPr lang="en-US" smtClean="0"/>
              <a:t>3/2/15</a:t>
            </a:fld>
            <a:endParaRPr lang="en-US"/>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
        <p:nvSpPr>
          <p:cNvPr id="6" name="Slide Number Placeholder 5"/>
          <p:cNvSpPr>
            <a:spLocks noGrp="1"/>
          </p:cNvSpPr>
          <p:nvPr>
            <p:ph type="sldNum" sz="quarter" idx="12"/>
          </p:nvPr>
        </p:nvSpPr>
        <p:spPr/>
        <p:txBody>
          <a:bodyPr/>
          <a:lstStyle/>
          <a:p>
            <a:fld id="{39BB9B98-5C77-C443-9FC7-A0E41D07F871}"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15E99-5546-D34D-AC13-5B32F75EC0F1}" type="datetime1">
              <a:rPr lang="en-US" smtClean="0"/>
              <a:t>3/2/15</a:t>
            </a:fld>
            <a:endParaRPr lang="en-US"/>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
        <p:nvSpPr>
          <p:cNvPr id="6" name="Slide Number Placeholder 5"/>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528CB2B3-54B0-CD49-9462-807D88851E13}" type="datetime1">
              <a:rPr lang="en-US" smtClean="0"/>
              <a:t>3/2/15</a:t>
            </a:fld>
            <a:endParaRPr lang="en-US"/>
          </a:p>
        </p:txBody>
      </p:sp>
      <p:sp>
        <p:nvSpPr>
          <p:cNvPr id="6" name="Footer Placeholder 5"/>
          <p:cNvSpPr>
            <a:spLocks noGrp="1"/>
          </p:cNvSpPr>
          <p:nvPr>
            <p:ph type="ftr" sz="quarter" idx="11"/>
          </p:nvPr>
        </p:nvSpPr>
        <p:spPr/>
        <p:txBody>
          <a:bodyPr/>
          <a:lstStyle/>
          <a:p>
            <a:r>
              <a:rPr lang="en-US" smtClean="0"/>
              <a:t>M. Jones, Columbia   @nescioquid</a:t>
            </a:r>
            <a:endParaRPr lang="en-US"/>
          </a:p>
        </p:txBody>
      </p:sp>
      <p:sp>
        <p:nvSpPr>
          <p:cNvPr id="7" name="Slide Number Placeholder 6"/>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9937B7AF-427C-E348-9069-E3DEC456E2D1}" type="datetime1">
              <a:rPr lang="en-US" smtClean="0"/>
              <a:t>3/2/15</a:t>
            </a:fld>
            <a:endParaRPr lang="en-US"/>
          </a:p>
        </p:txBody>
      </p:sp>
      <p:sp>
        <p:nvSpPr>
          <p:cNvPr id="8" name="Footer Placeholder 7"/>
          <p:cNvSpPr>
            <a:spLocks noGrp="1"/>
          </p:cNvSpPr>
          <p:nvPr>
            <p:ph type="ftr" sz="quarter" idx="11"/>
          </p:nvPr>
        </p:nvSpPr>
        <p:spPr/>
        <p:txBody>
          <a:bodyPr/>
          <a:lstStyle/>
          <a:p>
            <a:r>
              <a:rPr lang="en-US" smtClean="0"/>
              <a:t>M. Jones, Columbia   @nescioquid</a:t>
            </a:r>
            <a:endParaRPr lang="en-US"/>
          </a:p>
        </p:txBody>
      </p:sp>
      <p:sp>
        <p:nvSpPr>
          <p:cNvPr id="9" name="Slide Number Placeholder 8"/>
          <p:cNvSpPr>
            <a:spLocks noGrp="1"/>
          </p:cNvSpPr>
          <p:nvPr>
            <p:ph type="sldNum" sz="quarter" idx="12"/>
          </p:nvPr>
        </p:nvSpPr>
        <p:spPr/>
        <p:txBody>
          <a:bodyPr/>
          <a:lstStyle/>
          <a:p>
            <a:fld id="{39BB9B98-5C77-C443-9FC7-A0E41D07F871}"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DE21A2A-9DC8-AE48-B8C2-CA67AD7AD230}" type="datetime1">
              <a:rPr lang="en-US" smtClean="0"/>
              <a:t>3/2/15</a:t>
            </a:fld>
            <a:endParaRPr lang="en-US"/>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
        <p:nvSpPr>
          <p:cNvPr id="5" name="Slide Number Placeholder 4"/>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9BC4E-98F5-C148-8DB4-EBFA364C539F}" type="datetime1">
              <a:rPr lang="en-US" smtClean="0"/>
              <a:t>3/2/15</a:t>
            </a:fld>
            <a:endParaRPr lang="en-US"/>
          </a:p>
        </p:txBody>
      </p:sp>
      <p:sp>
        <p:nvSpPr>
          <p:cNvPr id="3" name="Footer Placeholder 2"/>
          <p:cNvSpPr>
            <a:spLocks noGrp="1"/>
          </p:cNvSpPr>
          <p:nvPr>
            <p:ph type="ftr" sz="quarter" idx="11"/>
          </p:nvPr>
        </p:nvSpPr>
        <p:spPr/>
        <p:txBody>
          <a:bodyPr/>
          <a:lstStyle/>
          <a:p>
            <a:r>
              <a:rPr lang="en-US" smtClean="0"/>
              <a:t>M. Jones, Columbia   @nescioquid</a:t>
            </a:r>
            <a:endParaRPr lang="en-US"/>
          </a:p>
        </p:txBody>
      </p:sp>
      <p:sp>
        <p:nvSpPr>
          <p:cNvPr id="4" name="Slide Number Placeholder 3"/>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A90BD-E679-7E4D-B482-F9C2AC5EC092}" type="datetime1">
              <a:rPr lang="en-US" smtClean="0"/>
              <a:t>3/2/15</a:t>
            </a:fld>
            <a:endParaRPr lang="en-US"/>
          </a:p>
        </p:txBody>
      </p:sp>
      <p:sp>
        <p:nvSpPr>
          <p:cNvPr id="6" name="Footer Placeholder 5"/>
          <p:cNvSpPr>
            <a:spLocks noGrp="1"/>
          </p:cNvSpPr>
          <p:nvPr>
            <p:ph type="ftr" sz="quarter" idx="11"/>
          </p:nvPr>
        </p:nvSpPr>
        <p:spPr/>
        <p:txBody>
          <a:bodyPr/>
          <a:lstStyle/>
          <a:p>
            <a:r>
              <a:rPr lang="en-US" smtClean="0"/>
              <a:t>M. Jones, Columbia   @nescioquid</a:t>
            </a:r>
            <a:endParaRPr lang="en-US"/>
          </a:p>
        </p:txBody>
      </p:sp>
      <p:sp>
        <p:nvSpPr>
          <p:cNvPr id="7" name="Slide Number Placeholder 6"/>
          <p:cNvSpPr>
            <a:spLocks noGrp="1"/>
          </p:cNvSpPr>
          <p:nvPr>
            <p:ph type="sldNum" sz="quarter" idx="12"/>
          </p:nvPr>
        </p:nvSpPr>
        <p:spPr/>
        <p:txBody>
          <a:bodyPr/>
          <a:lstStyle/>
          <a:p>
            <a:fld id="{39BB9B98-5C77-C443-9FC7-A0E41D07F87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D069F23F-ADB4-2D41-AD54-CA7427D1C6A9}" type="datetime1">
              <a:rPr lang="en-US" smtClean="0"/>
              <a:t>3/2/15</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r>
              <a:rPr lang="en-US" smtClean="0"/>
              <a:t>M. Jones, Columbia   @nescioquid</a:t>
            </a: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39BB9B98-5C77-C443-9FC7-A0E41D07F87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emf"/></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image" Target="../media/image2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A Brief History of Surveillance State Technology</a:t>
            </a:r>
            <a:endParaRPr lang="en-US" sz="3900" dirty="0"/>
          </a:p>
        </p:txBody>
      </p:sp>
      <p:sp>
        <p:nvSpPr>
          <p:cNvPr id="3" name="Subtitle 2"/>
          <p:cNvSpPr>
            <a:spLocks noGrp="1"/>
          </p:cNvSpPr>
          <p:nvPr>
            <p:ph type="subTitle" idx="1"/>
          </p:nvPr>
        </p:nvSpPr>
        <p:spPr/>
        <p:txBody>
          <a:bodyPr>
            <a:noAutofit/>
          </a:bodyPr>
          <a:lstStyle/>
          <a:p>
            <a:endParaRPr lang="en-US" dirty="0" smtClean="0"/>
          </a:p>
          <a:p>
            <a:endParaRPr lang="en-US" dirty="0"/>
          </a:p>
          <a:p>
            <a:r>
              <a:rPr lang="en-US" dirty="0" smtClean="0"/>
              <a:t>Matthew Jones</a:t>
            </a:r>
          </a:p>
          <a:p>
            <a:endParaRPr lang="en-US" dirty="0" smtClean="0"/>
          </a:p>
          <a:p>
            <a:r>
              <a:rPr lang="en-US" dirty="0" err="1" smtClean="0"/>
              <a:t>mjones@columbia.edu</a:t>
            </a:r>
            <a:endParaRPr lang="en-US" dirty="0" smtClean="0"/>
          </a:p>
          <a:p>
            <a:r>
              <a:rPr lang="en-US" dirty="0" smtClean="0"/>
              <a:t>@</a:t>
            </a:r>
            <a:r>
              <a:rPr lang="en-US" dirty="0" err="1" smtClean="0"/>
              <a:t>nescioquid</a:t>
            </a:r>
            <a:endParaRPr lang="en-US" dirty="0" smtClean="0"/>
          </a:p>
          <a:p>
            <a:endParaRPr lang="en-US" dirty="0" smtClean="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6808830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24074" y="573194"/>
            <a:ext cx="7604335" cy="5888959"/>
          </a:xfrm>
          <a:prstGeom prst="rect">
            <a:avLst/>
          </a:prstGeom>
          <a:noFill/>
          <a:ln>
            <a:noFill/>
          </a:ln>
        </p:spPr>
      </p:pic>
      <p:grpSp>
        <p:nvGrpSpPr>
          <p:cNvPr id="7" name="Group 6"/>
          <p:cNvGrpSpPr/>
          <p:nvPr/>
        </p:nvGrpSpPr>
        <p:grpSpPr>
          <a:xfrm>
            <a:off x="1316180" y="5226242"/>
            <a:ext cx="5264729" cy="654243"/>
            <a:chOff x="1316180" y="5226242"/>
            <a:chExt cx="5264729" cy="654243"/>
          </a:xfrm>
        </p:grpSpPr>
        <p:sp>
          <p:nvSpPr>
            <p:cNvPr id="5" name="Oval 4"/>
            <p:cNvSpPr/>
            <p:nvPr/>
          </p:nvSpPr>
          <p:spPr>
            <a:xfrm>
              <a:off x="1316180" y="5226242"/>
              <a:ext cx="677333" cy="654243"/>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55091" y="5357092"/>
              <a:ext cx="4525818" cy="369332"/>
            </a:xfrm>
            <a:prstGeom prst="rect">
              <a:avLst/>
            </a:prstGeom>
            <a:solidFill>
              <a:schemeClr val="bg1"/>
            </a:solidFill>
            <a:ln w="38100" cmpd="sng">
              <a:solidFill>
                <a:schemeClr val="tx1"/>
              </a:solidFill>
            </a:ln>
          </p:spPr>
          <p:txBody>
            <a:bodyPr wrap="square" rtlCol="0">
              <a:spAutoFit/>
            </a:bodyPr>
            <a:lstStyle/>
            <a:p>
              <a:r>
                <a:rPr lang="en-US" dirty="0" smtClean="0"/>
                <a:t>= COMPROMISED COMPUTER/ROUTER/ETC.</a:t>
              </a:r>
              <a:endParaRPr lang="en-US" dirty="0"/>
            </a:p>
          </p:txBody>
        </p:sp>
      </p:grpSp>
      <p:sp>
        <p:nvSpPr>
          <p:cNvPr id="8" name="Footer Placeholder 7"/>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6935341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79843"/>
            <a:ext cx="7770813" cy="1743075"/>
          </a:xfrm>
        </p:spPr>
        <p:txBody>
          <a:bodyPr/>
          <a:lstStyle/>
          <a:p>
            <a:r>
              <a:rPr lang="en-US" sz="3700" dirty="0">
                <a:effectLst/>
              </a:rPr>
              <a:t>“in </a:t>
            </a:r>
            <a:r>
              <a:rPr lang="en-US" sz="3700" dirty="0" err="1">
                <a:effectLst/>
              </a:rPr>
              <a:t>ur</a:t>
            </a:r>
            <a:r>
              <a:rPr lang="en-US" sz="3700" dirty="0">
                <a:effectLst/>
              </a:rPr>
              <a:t> </a:t>
            </a:r>
            <a:r>
              <a:rPr lang="en-US" sz="3700" dirty="0" err="1">
                <a:effectLst/>
              </a:rPr>
              <a:t>interwebz</a:t>
            </a:r>
            <a:r>
              <a:rPr lang="en-US" sz="3700" dirty="0">
                <a:effectLst/>
              </a:rPr>
              <a:t>, </a:t>
            </a:r>
            <a:r>
              <a:rPr lang="en-US" sz="3700" dirty="0" err="1">
                <a:effectLst/>
              </a:rPr>
              <a:t>sploiting</a:t>
            </a:r>
            <a:r>
              <a:rPr lang="en-US" sz="3700" dirty="0">
                <a:effectLst/>
              </a:rPr>
              <a:t> </a:t>
            </a:r>
            <a:r>
              <a:rPr lang="en-US" sz="3700" dirty="0" err="1">
                <a:effectLst/>
              </a:rPr>
              <a:t>ur</a:t>
            </a:r>
            <a:r>
              <a:rPr lang="en-US" sz="3700" dirty="0">
                <a:effectLst/>
              </a:rPr>
              <a:t> </a:t>
            </a:r>
            <a:r>
              <a:rPr lang="en-US" sz="3700" dirty="0" err="1">
                <a:effectLst/>
              </a:rPr>
              <a:t>dataz</a:t>
            </a:r>
            <a:r>
              <a:rPr lang="en-US" sz="3700" dirty="0">
                <a:effectLst/>
              </a:rPr>
              <a:t>” </a:t>
            </a:r>
            <a:r>
              <a:rPr lang="en-US" dirty="0" smtClean="0">
                <a:effectLst/>
              </a:rPr>
              <a:t/>
            </a:r>
            <a:br>
              <a:rPr lang="en-US" dirty="0" smtClean="0">
                <a:effectLst/>
              </a:rPr>
            </a:br>
            <a:r>
              <a:rPr lang="en-US" sz="2800" dirty="0" smtClean="0">
                <a:effectLst/>
              </a:rPr>
              <a:t>NSA </a:t>
            </a:r>
            <a:r>
              <a:rPr lang="en-US" sz="2800" dirty="0">
                <a:effectLst/>
              </a:rPr>
              <a:t>talk title, August </a:t>
            </a:r>
            <a:r>
              <a:rPr lang="en-US" sz="2800" dirty="0" smtClean="0">
                <a:effectLst/>
              </a:rPr>
              <a:t>2008</a:t>
            </a:r>
            <a:endParaRPr lang="en-US" sz="2800" dirty="0"/>
          </a:p>
        </p:txBody>
      </p:sp>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3560547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Snore.</a:t>
            </a:r>
            <a:br>
              <a:rPr lang="en-US" dirty="0" smtClean="0"/>
            </a:br>
            <a:r>
              <a:rPr lang="en-US" dirty="0" smtClean="0"/>
              <a:t> Why bother?</a:t>
            </a:r>
            <a:endParaRPr lang="en-US" dirty="0"/>
          </a:p>
        </p:txBody>
      </p:sp>
      <p:sp>
        <p:nvSpPr>
          <p:cNvPr id="3" name="Content Placeholder 2"/>
          <p:cNvSpPr>
            <a:spLocks noGrp="1"/>
          </p:cNvSpPr>
          <p:nvPr>
            <p:ph idx="1"/>
          </p:nvPr>
        </p:nvSpPr>
        <p:spPr>
          <a:xfrm>
            <a:off x="685800" y="1853266"/>
            <a:ext cx="7770813" cy="4257022"/>
          </a:xfrm>
        </p:spPr>
        <p:txBody>
          <a:bodyPr>
            <a:normAutofit/>
          </a:bodyPr>
          <a:lstStyle/>
          <a:p>
            <a:r>
              <a:rPr lang="en-US" dirty="0" smtClean="0"/>
              <a:t>Don</a:t>
            </a:r>
            <a:r>
              <a:rPr lang="fr-FR" dirty="0" smtClean="0"/>
              <a:t>’</a:t>
            </a:r>
            <a:r>
              <a:rPr lang="en-US" dirty="0" smtClean="0"/>
              <a:t>t want </a:t>
            </a:r>
            <a:r>
              <a:rPr lang="en-US" dirty="0" smtClean="0"/>
              <a:t>just</a:t>
            </a:r>
            <a:endParaRPr lang="en-US" dirty="0" smtClean="0"/>
          </a:p>
          <a:p>
            <a:pPr lvl="1"/>
            <a:r>
              <a:rPr lang="en-US" dirty="0" smtClean="0"/>
              <a:t>personality driven account (Cheney, Hayden, Alexander)</a:t>
            </a:r>
          </a:p>
          <a:p>
            <a:pPr lvl="1"/>
            <a:r>
              <a:rPr lang="en-US" dirty="0" smtClean="0"/>
              <a:t>executive power—Art. II (John </a:t>
            </a:r>
            <a:r>
              <a:rPr lang="en-US" dirty="0" err="1" smtClean="0"/>
              <a:t>Yoo</a:t>
            </a:r>
            <a:r>
              <a:rPr lang="en-US" dirty="0" smtClean="0"/>
              <a:t>  &amp;c.)</a:t>
            </a:r>
          </a:p>
          <a:p>
            <a:pPr lvl="1"/>
            <a:r>
              <a:rPr lang="en-US" dirty="0" smtClean="0"/>
              <a:t>monotonic government power</a:t>
            </a:r>
          </a:p>
          <a:p>
            <a:pPr lvl="1"/>
            <a:r>
              <a:rPr lang="en-US" dirty="0" smtClean="0"/>
              <a:t>revolving door corruption (NSA</a:t>
            </a:r>
            <a:r>
              <a:rPr lang="en-US" dirty="0" smtClean="0">
                <a:sym typeface="Wingdings"/>
              </a:rPr>
              <a:t>contractors)</a:t>
            </a:r>
            <a:endParaRPr lang="en-US" dirty="0" smtClean="0"/>
          </a:p>
          <a:p>
            <a:endParaRPr lang="en-US" i="1" dirty="0" smtClean="0"/>
          </a:p>
          <a:p>
            <a:endParaRPr lang="en-US" i="1" dirty="0"/>
          </a:p>
          <a:p>
            <a:r>
              <a:rPr lang="en-US" sz="2000" b="1" i="1" dirty="0" smtClean="0"/>
              <a:t>Structural</a:t>
            </a:r>
            <a:r>
              <a:rPr lang="en-US" sz="2000" b="1" dirty="0" smtClean="0"/>
              <a:t> </a:t>
            </a:r>
            <a:r>
              <a:rPr lang="en-US" sz="2000" b="1" dirty="0" smtClean="0"/>
              <a:t>account of earlier possibilities </a:t>
            </a:r>
            <a:r>
              <a:rPr lang="en-US" sz="2000" b="1" i="1" dirty="0" smtClean="0"/>
              <a:t>put to use </a:t>
            </a:r>
            <a:r>
              <a:rPr lang="en-US" sz="2000" b="1" dirty="0" smtClean="0"/>
              <a:t>after </a:t>
            </a:r>
            <a:r>
              <a:rPr lang="en-US" sz="2000" b="1" dirty="0" smtClean="0"/>
              <a:t>9/11</a:t>
            </a:r>
            <a:endParaRPr lang="en-US" sz="2000" b="1" dirty="0"/>
          </a:p>
          <a:p>
            <a:pPr marL="349250" lvl="1" indent="0">
              <a:buNone/>
            </a:pPr>
            <a:endParaRPr lang="en-US" dirty="0" smtClean="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4098436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7702782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2001</a:t>
            </a:r>
            <a:endParaRPr lang="en-US" dirty="0"/>
          </a:p>
        </p:txBody>
      </p:sp>
      <p:sp>
        <p:nvSpPr>
          <p:cNvPr id="4" name="Content Placeholder 3"/>
          <p:cNvSpPr>
            <a:spLocks noGrp="1"/>
          </p:cNvSpPr>
          <p:nvPr>
            <p:ph sz="half" idx="2"/>
          </p:nvPr>
        </p:nvSpPr>
        <p:spPr/>
        <p:txBody>
          <a:bodyPr>
            <a:normAutofit/>
          </a:bodyPr>
          <a:lstStyle/>
          <a:p>
            <a:pPr marL="0" indent="0">
              <a:buNone/>
            </a:pPr>
            <a:r>
              <a:rPr lang="en-US" sz="2400" dirty="0"/>
              <a:t>The Fourth Amendment is as applicable to </a:t>
            </a:r>
            <a:r>
              <a:rPr lang="en-US" sz="2400" dirty="0" err="1"/>
              <a:t>eSIGINT</a:t>
            </a:r>
            <a:r>
              <a:rPr lang="en-US" sz="2400" dirty="0"/>
              <a:t> as it is to the SIGINT of yesterday and today. </a:t>
            </a:r>
            <a:r>
              <a:rPr lang="en-US" sz="2400" b="1" dirty="0"/>
              <a:t>The Information Age will however cause us to rethink and reapply the procedures, policies and authorities born in an earlier electronic surveillance environment.</a:t>
            </a:r>
            <a:endParaRPr lang="en-US" dirty="0"/>
          </a:p>
        </p:txBody>
      </p:sp>
      <p:pic>
        <p:nvPicPr>
          <p:cNvPr id="5" name="Content Placeholder 3"/>
          <p:cNvPicPr>
            <a:picLocks noGrp="1" noChangeAspect="1"/>
          </p:cNvPicPr>
          <p:nvPr>
            <p:ph sz="half" idx="1"/>
          </p:nvPr>
        </p:nvPicPr>
        <p:blipFill>
          <a:blip r:embed="rId2"/>
          <a:srcRect t="1044" b="1044"/>
          <a:stretch>
            <a:fillRect/>
          </a:stretch>
        </p:blipFill>
        <p:spPr/>
      </p:pic>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520065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nodeType="clickEffect">
                                  <p:stCondLst>
                                    <p:cond delay="0"/>
                                  </p:stCondLst>
                                  <p:childTnLst>
                                    <p:animClr clrSpc="hsl" dir="cw">
                                      <p:cBhvr override="childStyle">
                                        <p:cTn id="6" dur="500" fill="hold"/>
                                        <p:tgtEl>
                                          <p:spTgt spid="4">
                                            <p:txEl>
                                              <p:pRg st="0" end="0"/>
                                            </p:txEl>
                                          </p:spTgt>
                                        </p:tgtEl>
                                        <p:attrNameLst>
                                          <p:attrName>style.color</p:attrName>
                                        </p:attrNameLst>
                                      </p:cBhvr>
                                      <p:by>
                                        <p:hsl h="10842353" s="0" l="0"/>
                                      </p:by>
                                    </p:animClr>
                                    <p:animClr clrSpc="hsl" dir="cw">
                                      <p:cBhvr>
                                        <p:cTn id="7" dur="500" fill="hold"/>
                                        <p:tgtEl>
                                          <p:spTgt spid="4">
                                            <p:txEl>
                                              <p:pRg st="0" end="0"/>
                                            </p:txEl>
                                          </p:spTgt>
                                        </p:tgtEl>
                                        <p:attrNameLst>
                                          <p:attrName>fillcolor</p:attrName>
                                        </p:attrNameLst>
                                      </p:cBhvr>
                                      <p:by>
                                        <p:hsl h="10842353" s="0" l="0"/>
                                      </p:by>
                                    </p:animClr>
                                    <p:animClr clrSpc="hsl" dir="cw">
                                      <p:cBhvr>
                                        <p:cTn id="8" dur="500" fill="hold"/>
                                        <p:tgtEl>
                                          <p:spTgt spid="4">
                                            <p:txEl>
                                              <p:pRg st="0" end="0"/>
                                            </p:txEl>
                                          </p:spTgt>
                                        </p:tgtEl>
                                        <p:attrNameLst>
                                          <p:attrName>stroke.color</p:attrName>
                                        </p:attrNameLst>
                                      </p:cBhvr>
                                      <p:by>
                                        <p:hsl h="10842353" s="0" l="0"/>
                                      </p:by>
                                    </p:animClr>
                                    <p:set>
                                      <p:cBhvr>
                                        <p:cTn id="9"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r>
              <a:rPr lang="en-US" baseline="30000" dirty="0" smtClean="0"/>
              <a:t>th</a:t>
            </a:r>
            <a:r>
              <a:rPr lang="en-US" dirty="0" smtClean="0"/>
              <a:t> revised</a:t>
            </a:r>
            <a:endParaRPr lang="en-US" dirty="0"/>
          </a:p>
        </p:txBody>
      </p:sp>
      <p:sp>
        <p:nvSpPr>
          <p:cNvPr id="3" name="Content Placeholder 2"/>
          <p:cNvSpPr>
            <a:spLocks noGrp="1"/>
          </p:cNvSpPr>
          <p:nvPr>
            <p:ph idx="1"/>
          </p:nvPr>
        </p:nvSpPr>
        <p:spPr/>
        <p:txBody>
          <a:bodyPr>
            <a:normAutofit/>
          </a:bodyPr>
          <a:lstStyle/>
          <a:p>
            <a:r>
              <a:rPr lang="en-US" sz="2400" dirty="0">
                <a:latin typeface="Calibri"/>
                <a:ea typeface="ＭＳ 明朝"/>
                <a:cs typeface="Calibri"/>
              </a:rPr>
              <a:t>Make no mistake, NSA can and will perform its missions consistent with the Fourth Amendment </a:t>
            </a:r>
            <a:r>
              <a:rPr lang="en-US" sz="2400" dirty="0" smtClean="0">
                <a:latin typeface="Calibri"/>
                <a:ea typeface="ＭＳ 明朝"/>
                <a:cs typeface="Calibri"/>
              </a:rPr>
              <a:t>. . . senior </a:t>
            </a:r>
            <a:r>
              <a:rPr lang="en-US" sz="2400" dirty="0">
                <a:latin typeface="Calibri"/>
                <a:ea typeface="ＭＳ 明朝"/>
                <a:cs typeface="Calibri"/>
              </a:rPr>
              <a:t>leadership must understand that today’s and tomorrow’s mission will demand a powerful, permanent presence on a global telecommunications network that </a:t>
            </a:r>
            <a:r>
              <a:rPr lang="en-US" sz="2400" b="1" dirty="0">
                <a:latin typeface="Calibri"/>
                <a:ea typeface="ＭＳ 明朝"/>
                <a:cs typeface="Calibri"/>
              </a:rPr>
              <a:t>will host the ‘protected’ communications of Americans as well as the targeted communications of adversaries</a:t>
            </a:r>
            <a:r>
              <a:rPr lang="en-US" sz="2400" dirty="0">
                <a:latin typeface="Calibri"/>
                <a:ea typeface="ＭＳ 明朝"/>
                <a:cs typeface="Calibri"/>
              </a:rPr>
              <a:t>.</a:t>
            </a:r>
            <a:r>
              <a:rPr lang="en-US" sz="2400" dirty="0">
                <a:latin typeface="Times New Roman"/>
                <a:ea typeface="ＭＳ 明朝"/>
              </a:rPr>
              <a:t> </a:t>
            </a:r>
          </a:p>
          <a:p>
            <a:r>
              <a:rPr lang="en-US" dirty="0"/>
              <a:t> </a:t>
            </a:r>
            <a:r>
              <a:rPr lang="en-US" sz="1800" dirty="0"/>
              <a:t>National Security Agency/Central Security Service, “National Security Agency/Central Security Service Transition 2001”, p. 32</a:t>
            </a:r>
            <a:r>
              <a:rPr lang="en-US" dirty="0"/>
              <a:t>.</a:t>
            </a:r>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1019513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Transiting US</a:t>
            </a:r>
            <a:endParaRPr lang="en-US" dirty="0"/>
          </a:p>
        </p:txBody>
      </p:sp>
      <p:pic>
        <p:nvPicPr>
          <p:cNvPr id="4" name="Content Placeholder 3"/>
          <p:cNvPicPr>
            <a:picLocks noGrp="1" noChangeAspect="1"/>
          </p:cNvPicPr>
          <p:nvPr>
            <p:ph idx="1"/>
          </p:nvPr>
        </p:nvPicPr>
        <p:blipFill>
          <a:blip r:embed="rId2"/>
          <a:srcRect l="-16133" r="-16133"/>
          <a:stretch>
            <a:fillRect/>
          </a:stretch>
        </p:blipFill>
        <p:spPr>
          <a:xfrm>
            <a:off x="685800" y="1868488"/>
            <a:ext cx="7770813" cy="4257675"/>
          </a:xfrm>
        </p:spPr>
      </p:pic>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3993301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“modernizing” the law</a:t>
            </a:r>
            <a:endParaRPr lang="en-US" dirty="0"/>
          </a:p>
        </p:txBody>
      </p:sp>
      <p:sp>
        <p:nvSpPr>
          <p:cNvPr id="3" name="Content Placeholder 2"/>
          <p:cNvSpPr>
            <a:spLocks noGrp="1"/>
          </p:cNvSpPr>
          <p:nvPr>
            <p:ph idx="1"/>
          </p:nvPr>
        </p:nvSpPr>
        <p:spPr/>
        <p:txBody>
          <a:bodyPr>
            <a:normAutofit/>
          </a:bodyPr>
          <a:lstStyle/>
          <a:p>
            <a:pPr marL="349250" lvl="1" indent="0" algn="ctr">
              <a:buNone/>
            </a:pPr>
            <a:r>
              <a:rPr lang="en-US" dirty="0" smtClean="0"/>
              <a:t>Non-US signals in the </a:t>
            </a:r>
            <a:r>
              <a:rPr lang="en-US" dirty="0" smtClean="0"/>
              <a:t>“homeland”</a:t>
            </a:r>
            <a:endParaRPr lang="en-US" dirty="0" smtClean="0"/>
          </a:p>
          <a:p>
            <a:pPr marL="349250" lvl="1" indent="0" algn="ctr">
              <a:buNone/>
            </a:pPr>
            <a:endParaRPr lang="en-US" dirty="0"/>
          </a:p>
          <a:p>
            <a:pPr marL="806450" lvl="1" indent="-457200">
              <a:buAutoNum type="arabicParenR"/>
            </a:pPr>
            <a:r>
              <a:rPr lang="en-US" dirty="0" smtClean="0"/>
              <a:t>Foreign communications transiting the homeland</a:t>
            </a:r>
          </a:p>
          <a:p>
            <a:pPr marL="806450" lvl="1" indent="-457200">
              <a:buAutoNum type="arabicParenR"/>
            </a:pPr>
            <a:endParaRPr lang="en-US" dirty="0"/>
          </a:p>
          <a:p>
            <a:pPr marL="806450" lvl="1" indent="-457200">
              <a:buAutoNum type="arabicParenR"/>
            </a:pPr>
            <a:r>
              <a:rPr lang="en-US" dirty="0" smtClean="0"/>
              <a:t>Domestic launching points for information warfare from foreign sources</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6049591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“modernizing” the law</a:t>
            </a:r>
            <a:endParaRPr lang="en-US" dirty="0"/>
          </a:p>
        </p:txBody>
      </p:sp>
      <p:sp>
        <p:nvSpPr>
          <p:cNvPr id="3" name="Content Placeholder 2"/>
          <p:cNvSpPr>
            <a:spLocks noGrp="1"/>
          </p:cNvSpPr>
          <p:nvPr>
            <p:ph idx="1"/>
          </p:nvPr>
        </p:nvSpPr>
        <p:spPr/>
        <p:txBody>
          <a:bodyPr>
            <a:normAutofit/>
          </a:bodyPr>
          <a:lstStyle/>
          <a:p>
            <a:pPr marL="349250" lvl="1" indent="0" algn="ctr">
              <a:buNone/>
            </a:pPr>
            <a:r>
              <a:rPr lang="en-US" dirty="0" smtClean="0"/>
              <a:t>Non-US signals in the </a:t>
            </a:r>
            <a:r>
              <a:rPr lang="en-US" dirty="0" smtClean="0"/>
              <a:t>“homeland”</a:t>
            </a:r>
            <a:endParaRPr lang="en-US" dirty="0" smtClean="0"/>
          </a:p>
          <a:p>
            <a:pPr marL="349250" lvl="1" indent="0" algn="ctr">
              <a:buNone/>
            </a:pPr>
            <a:endParaRPr lang="en-US" dirty="0"/>
          </a:p>
          <a:p>
            <a:pPr marL="806450" lvl="1" indent="-457200">
              <a:buAutoNum type="arabicParenR"/>
            </a:pPr>
            <a:r>
              <a:rPr lang="en-US" dirty="0" smtClean="0"/>
              <a:t>Foreign communications transiting the homeland</a:t>
            </a:r>
          </a:p>
          <a:p>
            <a:pPr marL="806450" lvl="1" indent="-457200">
              <a:buAutoNum type="arabicParenR"/>
            </a:pPr>
            <a:endParaRPr lang="en-US" dirty="0"/>
          </a:p>
          <a:p>
            <a:pPr marL="806450" lvl="1" indent="-457200">
              <a:buAutoNum type="arabicParenR"/>
            </a:pPr>
            <a:r>
              <a:rPr lang="en-US" dirty="0" smtClean="0"/>
              <a:t>Domestic launching points for information warfare from foreign sources</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grpSp>
        <p:nvGrpSpPr>
          <p:cNvPr id="7" name="Group 6"/>
          <p:cNvGrpSpPr/>
          <p:nvPr/>
        </p:nvGrpSpPr>
        <p:grpSpPr>
          <a:xfrm>
            <a:off x="905634" y="2794000"/>
            <a:ext cx="7956024" cy="3128145"/>
            <a:chOff x="905634" y="2794000"/>
            <a:chExt cx="7956024" cy="3128145"/>
          </a:xfrm>
        </p:grpSpPr>
        <p:sp>
          <p:nvSpPr>
            <p:cNvPr id="5" name="Down Arrow 4"/>
            <p:cNvSpPr/>
            <p:nvPr/>
          </p:nvSpPr>
          <p:spPr>
            <a:xfrm>
              <a:off x="3585717" y="2794000"/>
              <a:ext cx="2210741" cy="2163704"/>
            </a:xfrm>
            <a:prstGeom prst="downArrow">
              <a:avLst/>
            </a:prstGeom>
            <a:ln>
              <a:gradFill flip="none" rotWithShape="1">
                <a:gsLst>
                  <a:gs pos="0">
                    <a:schemeClr val="accent1">
                      <a:shade val="95000"/>
                      <a:satMod val="105000"/>
                      <a:alpha val="10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05634" y="4998815"/>
              <a:ext cx="7956024" cy="923330"/>
            </a:xfrm>
            <a:prstGeom prst="rect">
              <a:avLst/>
            </a:prstGeom>
            <a:noFill/>
            <a:ln>
              <a:gradFill flip="none" rotWithShape="1">
                <a:gsLst>
                  <a:gs pos="0">
                    <a:schemeClr val="accent1">
                      <a:shade val="95000"/>
                      <a:satMod val="105000"/>
                      <a:alpha val="10000"/>
                    </a:schemeClr>
                  </a:gs>
                  <a:gs pos="100000">
                    <a:srgbClr val="FFFFFF"/>
                  </a:gs>
                </a:gsLst>
                <a:lin ang="0" scaled="1"/>
                <a:tileRect/>
              </a:gradFill>
            </a:ln>
          </p:spPr>
          <p:txBody>
            <a:bodyPr wrap="none" rtlCol="0">
              <a:spAutoFit/>
            </a:bodyPr>
            <a:lstStyle/>
            <a:p>
              <a:r>
                <a:rPr lang="en-US" dirty="0" smtClean="0"/>
                <a:t>1) Impossibility </a:t>
              </a:r>
              <a:r>
                <a:rPr lang="en-US" dirty="0" smtClean="0"/>
                <a:t>of treating as </a:t>
              </a:r>
              <a:r>
                <a:rPr lang="en-US" i="1" dirty="0" smtClean="0"/>
                <a:t>domestic </a:t>
              </a:r>
              <a:r>
                <a:rPr lang="en-US" dirty="0" smtClean="0"/>
                <a:t>law enforcement subject to 4</a:t>
              </a:r>
              <a:r>
                <a:rPr lang="en-US" baseline="30000" dirty="0" smtClean="0"/>
                <a:t>th</a:t>
              </a:r>
              <a:r>
                <a:rPr lang="en-US" dirty="0" smtClean="0"/>
                <a:t> Amendment</a:t>
              </a:r>
            </a:p>
            <a:p>
              <a:endParaRPr lang="en-US" dirty="0"/>
            </a:p>
            <a:p>
              <a:r>
                <a:rPr lang="en-US" dirty="0" smtClean="0"/>
                <a:t>2) Necessity </a:t>
              </a:r>
              <a:r>
                <a:rPr lang="en-US" dirty="0" smtClean="0"/>
                <a:t>to treat as </a:t>
              </a:r>
              <a:r>
                <a:rPr lang="en-US" i="1" dirty="0" smtClean="0"/>
                <a:t>defense </a:t>
              </a:r>
              <a:r>
                <a:rPr lang="en-US" dirty="0" smtClean="0"/>
                <a:t>issue in the first </a:t>
              </a:r>
              <a:r>
                <a:rPr lang="en-US" dirty="0" smtClean="0"/>
                <a:t>instance</a:t>
              </a:r>
              <a:endParaRPr lang="en-US" dirty="0"/>
            </a:p>
          </p:txBody>
        </p:sp>
      </p:grpSp>
    </p:spTree>
    <p:extLst>
      <p:ext uri="{BB962C8B-B14F-4D97-AF65-F5344CB8AC3E}">
        <p14:creationId xmlns:p14="http://schemas.microsoft.com/office/powerpoint/2010/main" val="3793853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6543995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2001</a:t>
            </a:r>
            <a:endParaRPr lang="en-US" dirty="0"/>
          </a:p>
        </p:txBody>
      </p:sp>
      <p:sp>
        <p:nvSpPr>
          <p:cNvPr id="4" name="Content Placeholder 3"/>
          <p:cNvSpPr>
            <a:spLocks noGrp="1"/>
          </p:cNvSpPr>
          <p:nvPr>
            <p:ph sz="half" idx="2"/>
          </p:nvPr>
        </p:nvSpPr>
        <p:spPr/>
        <p:txBody>
          <a:bodyPr>
            <a:normAutofit/>
          </a:bodyPr>
          <a:lstStyle/>
          <a:p>
            <a:pPr marL="0" indent="0">
              <a:buNone/>
            </a:pPr>
            <a:r>
              <a:rPr lang="en-US" sz="2400" dirty="0"/>
              <a:t>The Fourth Amendment is as applicable to </a:t>
            </a:r>
            <a:r>
              <a:rPr lang="en-US" sz="2400" dirty="0" err="1"/>
              <a:t>eSIGINT</a:t>
            </a:r>
            <a:r>
              <a:rPr lang="en-US" sz="2400" dirty="0"/>
              <a:t> as it is to the SIGINT of yesterday and today. </a:t>
            </a:r>
            <a:r>
              <a:rPr lang="en-US" sz="2400" b="1" dirty="0"/>
              <a:t>The Information Age will however cause us to rethink and reapply the procedures, policies and authorities born in an earlier electronic surveillance environment.</a:t>
            </a:r>
            <a:endParaRPr lang="en-US" dirty="0"/>
          </a:p>
        </p:txBody>
      </p:sp>
      <p:pic>
        <p:nvPicPr>
          <p:cNvPr id="5" name="Content Placeholder 3"/>
          <p:cNvPicPr>
            <a:picLocks noGrp="1" noChangeAspect="1"/>
          </p:cNvPicPr>
          <p:nvPr>
            <p:ph sz="half" idx="1"/>
          </p:nvPr>
        </p:nvPicPr>
        <p:blipFill>
          <a:blip r:embed="rId2"/>
          <a:srcRect t="1044" b="1044"/>
          <a:stretch>
            <a:fillRect/>
          </a:stretch>
        </p:blipFill>
        <p:spPr/>
      </p:pic>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057827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nodeType="clickEffect">
                                  <p:stCondLst>
                                    <p:cond delay="0"/>
                                  </p:stCondLst>
                                  <p:childTnLst>
                                    <p:animClr clrSpc="hsl" dir="cw">
                                      <p:cBhvr override="childStyle">
                                        <p:cTn id="6" dur="500" fill="hold"/>
                                        <p:tgtEl>
                                          <p:spTgt spid="4">
                                            <p:txEl>
                                              <p:pRg st="0" end="0"/>
                                            </p:txEl>
                                          </p:spTgt>
                                        </p:tgtEl>
                                        <p:attrNameLst>
                                          <p:attrName>style.color</p:attrName>
                                        </p:attrNameLst>
                                      </p:cBhvr>
                                      <p:by>
                                        <p:hsl h="10842353" s="0" l="0"/>
                                      </p:by>
                                    </p:animClr>
                                    <p:animClr clrSpc="hsl" dir="cw">
                                      <p:cBhvr>
                                        <p:cTn id="7" dur="500" fill="hold"/>
                                        <p:tgtEl>
                                          <p:spTgt spid="4">
                                            <p:txEl>
                                              <p:pRg st="0" end="0"/>
                                            </p:txEl>
                                          </p:spTgt>
                                        </p:tgtEl>
                                        <p:attrNameLst>
                                          <p:attrName>fillcolor</p:attrName>
                                        </p:attrNameLst>
                                      </p:cBhvr>
                                      <p:by>
                                        <p:hsl h="10842353" s="0" l="0"/>
                                      </p:by>
                                    </p:animClr>
                                    <p:animClr clrSpc="hsl" dir="cw">
                                      <p:cBhvr>
                                        <p:cTn id="8" dur="500" fill="hold"/>
                                        <p:tgtEl>
                                          <p:spTgt spid="4">
                                            <p:txEl>
                                              <p:pRg st="0" end="0"/>
                                            </p:txEl>
                                          </p:spTgt>
                                        </p:tgtEl>
                                        <p:attrNameLst>
                                          <p:attrName>stroke.color</p:attrName>
                                        </p:attrNameLst>
                                      </p:cBhvr>
                                      <p:by>
                                        <p:hsl h="10842353" s="0" l="0"/>
                                      </p:by>
                                    </p:animClr>
                                    <p:set>
                                      <p:cBhvr>
                                        <p:cTn id="9"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2001</a:t>
            </a:r>
            <a:endParaRPr lang="en-US" dirty="0"/>
          </a:p>
        </p:txBody>
      </p:sp>
      <p:sp>
        <p:nvSpPr>
          <p:cNvPr id="4" name="Content Placeholder 3"/>
          <p:cNvSpPr>
            <a:spLocks noGrp="1"/>
          </p:cNvSpPr>
          <p:nvPr>
            <p:ph sz="half" idx="2"/>
          </p:nvPr>
        </p:nvSpPr>
        <p:spPr/>
        <p:txBody>
          <a:bodyPr>
            <a:normAutofit/>
          </a:bodyPr>
          <a:lstStyle/>
          <a:p>
            <a:pPr marL="0" indent="0">
              <a:buNone/>
            </a:pPr>
            <a:r>
              <a:rPr lang="en-US" sz="2400" dirty="0"/>
              <a:t>The Fourth Amendment is as applicable to </a:t>
            </a:r>
            <a:r>
              <a:rPr lang="en-US" sz="2400" dirty="0" err="1"/>
              <a:t>eSIGINT</a:t>
            </a:r>
            <a:r>
              <a:rPr lang="en-US" sz="2400" dirty="0"/>
              <a:t> as it is to the SIGINT of yesterday and today. </a:t>
            </a:r>
            <a:r>
              <a:rPr lang="en-US" sz="2400" b="1" dirty="0"/>
              <a:t>The Information Age will however cause us to rethink and reapply the procedures, policies and authorities born in an earlier electronic surveillance environment.</a:t>
            </a:r>
            <a:endParaRPr lang="en-US" dirty="0"/>
          </a:p>
        </p:txBody>
      </p:sp>
      <p:pic>
        <p:nvPicPr>
          <p:cNvPr id="5" name="Content Placeholder 3"/>
          <p:cNvPicPr>
            <a:picLocks noGrp="1" noChangeAspect="1"/>
          </p:cNvPicPr>
          <p:nvPr>
            <p:ph sz="half" idx="1"/>
          </p:nvPr>
        </p:nvPicPr>
        <p:blipFill>
          <a:blip r:embed="rId2"/>
          <a:srcRect t="1044" b="1044"/>
          <a:stretch>
            <a:fillRect/>
          </a:stretch>
        </p:blipFill>
        <p:spPr/>
      </p:pic>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206666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nodeType="clickEffect">
                                  <p:stCondLst>
                                    <p:cond delay="0"/>
                                  </p:stCondLst>
                                  <p:childTnLst>
                                    <p:animClr clrSpc="hsl" dir="cw">
                                      <p:cBhvr override="childStyle">
                                        <p:cTn id="6" dur="500" fill="hold"/>
                                        <p:tgtEl>
                                          <p:spTgt spid="4">
                                            <p:txEl>
                                              <p:pRg st="0" end="0"/>
                                            </p:txEl>
                                          </p:spTgt>
                                        </p:tgtEl>
                                        <p:attrNameLst>
                                          <p:attrName>style.color</p:attrName>
                                        </p:attrNameLst>
                                      </p:cBhvr>
                                      <p:by>
                                        <p:hsl h="10842353" s="0" l="0"/>
                                      </p:by>
                                    </p:animClr>
                                    <p:animClr clrSpc="hsl" dir="cw">
                                      <p:cBhvr>
                                        <p:cTn id="7" dur="500" fill="hold"/>
                                        <p:tgtEl>
                                          <p:spTgt spid="4">
                                            <p:txEl>
                                              <p:pRg st="0" end="0"/>
                                            </p:txEl>
                                          </p:spTgt>
                                        </p:tgtEl>
                                        <p:attrNameLst>
                                          <p:attrName>fillcolor</p:attrName>
                                        </p:attrNameLst>
                                      </p:cBhvr>
                                      <p:by>
                                        <p:hsl h="10842353" s="0" l="0"/>
                                      </p:by>
                                    </p:animClr>
                                    <p:animClr clrSpc="hsl" dir="cw">
                                      <p:cBhvr>
                                        <p:cTn id="8" dur="500" fill="hold"/>
                                        <p:tgtEl>
                                          <p:spTgt spid="4">
                                            <p:txEl>
                                              <p:pRg st="0" end="0"/>
                                            </p:txEl>
                                          </p:spTgt>
                                        </p:tgtEl>
                                        <p:attrNameLst>
                                          <p:attrName>stroke.color</p:attrName>
                                        </p:attrNameLst>
                                      </p:cBhvr>
                                      <p:by>
                                        <p:hsl h="10842353" s="0" l="0"/>
                                      </p:by>
                                    </p:animClr>
                                    <p:set>
                                      <p:cBhvr>
                                        <p:cTn id="9"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Information Age,” huh?</a:t>
            </a:r>
            <a:endParaRPr lang="en-US" dirty="0"/>
          </a:p>
        </p:txBody>
      </p:sp>
      <p:sp>
        <p:nvSpPr>
          <p:cNvPr id="3" name="Text Placeholder 2"/>
          <p:cNvSpPr>
            <a:spLocks noGrp="1"/>
          </p:cNvSpPr>
          <p:nvPr>
            <p:ph type="body" idx="1"/>
          </p:nvPr>
        </p:nvSpPr>
        <p:spPr>
          <a:xfrm>
            <a:off x="685800" y="3004672"/>
            <a:ext cx="7770813" cy="1281953"/>
          </a:xfrm>
        </p:spPr>
        <p:txBody>
          <a:bodyPr>
            <a:normAutofit lnSpcReduction="10000"/>
          </a:bodyPr>
          <a:lstStyle/>
          <a:p>
            <a:r>
              <a:rPr lang="en-US" dirty="0">
                <a:effectLst/>
              </a:rPr>
              <a:t>The issue of domestic intelligence gathering and surveillance needs to be revisited. […] </a:t>
            </a:r>
            <a:r>
              <a:rPr lang="en-US" dirty="0" smtClean="0">
                <a:effectLst/>
              </a:rPr>
              <a:t>intelligence </a:t>
            </a:r>
            <a:r>
              <a:rPr lang="en-US" dirty="0">
                <a:effectLst/>
              </a:rPr>
              <a:t>gathering and surveillance are the first line of deterrence and defense </a:t>
            </a:r>
            <a:r>
              <a:rPr lang="en-US" dirty="0" smtClean="0">
                <a:effectLst/>
              </a:rPr>
              <a:t>against </a:t>
            </a:r>
            <a:r>
              <a:rPr lang="en-US" dirty="0">
                <a:effectLst/>
              </a:rPr>
              <a:t>all forms of </a:t>
            </a:r>
            <a:r>
              <a:rPr lang="en-US" dirty="0" err="1">
                <a:effectLst/>
              </a:rPr>
              <a:t>cyberattack</a:t>
            </a:r>
            <a:r>
              <a:rPr lang="en-US" dirty="0" smtClean="0">
                <a:effectLst/>
              </a:rPr>
              <a:t>.</a:t>
            </a:r>
          </a:p>
          <a:p>
            <a:r>
              <a:rPr lang="en-US" dirty="0" smtClean="0">
                <a:effectLst/>
              </a:rPr>
              <a:t> </a:t>
            </a:r>
            <a:r>
              <a:rPr lang="en-US" dirty="0">
                <a:effectLst/>
              </a:rPr>
              <a:t>[CSIS Homeland Defense: Information Warfare, p. 191]</a:t>
            </a:r>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42587978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Periodization</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30037" r="-30037"/>
          <a:stretch>
            <a:fillRect/>
          </a:stretch>
        </p:blipFill>
        <p:spPr bwMode="auto">
          <a:prstGeom prst="rect">
            <a:avLst/>
          </a:prstGeom>
          <a:solidFill>
            <a:schemeClr val="tx1"/>
          </a:solidFill>
          <a:ln>
            <a:noFill/>
          </a:ln>
        </p:spPr>
      </p:pic>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4040746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Toffler</a:t>
            </a:r>
            <a:endParaRPr lang="en-US" dirty="0"/>
          </a:p>
        </p:txBody>
      </p:sp>
      <p:pic>
        <p:nvPicPr>
          <p:cNvPr id="5" name="Content Placeholder 4"/>
          <p:cNvPicPr>
            <a:picLocks noGrp="1" noChangeAspect="1"/>
          </p:cNvPicPr>
          <p:nvPr>
            <p:ph idx="1"/>
          </p:nvPr>
        </p:nvPicPr>
        <p:blipFill>
          <a:blip r:embed="rId2"/>
          <a:srcRect l="-96859" r="-96859"/>
          <a:stretch>
            <a:fillRect/>
          </a:stretch>
        </p:blipFill>
        <p:spPr>
          <a:xfrm>
            <a:off x="685800" y="1256128"/>
            <a:ext cx="7770813" cy="4257675"/>
          </a:xfrm>
        </p:spPr>
      </p:pic>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302045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regimes of conflict</a:t>
            </a:r>
            <a:endParaRPr lang="en-US" dirty="0"/>
          </a:p>
        </p:txBody>
      </p:sp>
      <p:sp>
        <p:nvSpPr>
          <p:cNvPr id="3" name="Content Placeholder 2"/>
          <p:cNvSpPr>
            <a:spLocks noGrp="1"/>
          </p:cNvSpPr>
          <p:nvPr>
            <p:ph idx="1"/>
          </p:nvPr>
        </p:nvSpPr>
        <p:spPr/>
        <p:txBody>
          <a:bodyPr>
            <a:normAutofit/>
          </a:bodyPr>
          <a:lstStyle/>
          <a:p>
            <a:r>
              <a:rPr lang="en-US" sz="2400" dirty="0" smtClean="0"/>
              <a:t>Ye </a:t>
            </a:r>
            <a:r>
              <a:rPr lang="en-US" sz="2400" dirty="0" err="1" smtClean="0"/>
              <a:t>olde</a:t>
            </a:r>
            <a:r>
              <a:rPr lang="en-US" sz="2400" dirty="0" smtClean="0"/>
              <a:t> </a:t>
            </a:r>
            <a:r>
              <a:rPr lang="en-US" sz="2400" dirty="0" err="1" smtClean="0"/>
              <a:t>Westphalian</a:t>
            </a:r>
            <a:r>
              <a:rPr lang="en-US" sz="2400" dirty="0" smtClean="0"/>
              <a:t> order:</a:t>
            </a:r>
          </a:p>
          <a:p>
            <a:pPr lvl="1"/>
            <a:r>
              <a:rPr lang="en-US" sz="2400" dirty="0" smtClean="0"/>
              <a:t>Among sovereign, territorial nations </a:t>
            </a:r>
          </a:p>
          <a:p>
            <a:pPr lvl="2"/>
            <a:r>
              <a:rPr lang="en-US" sz="2000" dirty="0" smtClean="0"/>
              <a:t>some (US) with robust formal rights for </a:t>
            </a:r>
            <a:r>
              <a:rPr lang="en-US" sz="2000" dirty="0" smtClean="0"/>
              <a:t>citizens </a:t>
            </a:r>
            <a:r>
              <a:rPr lang="en-US" sz="2000" dirty="0" smtClean="0"/>
              <a:t>(US persons)</a:t>
            </a:r>
          </a:p>
          <a:p>
            <a:pPr lvl="2"/>
            <a:r>
              <a:rPr lang="en-US" sz="2000" dirty="0" smtClean="0"/>
              <a:t>Externally focused forces (DOD, NSA, CIA, MI-6, &amp;c)</a:t>
            </a:r>
          </a:p>
          <a:p>
            <a:pPr lvl="2"/>
            <a:r>
              <a:rPr lang="en-US" sz="2000" dirty="0" smtClean="0"/>
              <a:t>Domestically focused forces (FBI, MI-5, &amp;c.)</a:t>
            </a:r>
          </a:p>
          <a:p>
            <a:pPr lvl="2"/>
            <a:r>
              <a:rPr lang="en-US" sz="2000" dirty="0" smtClean="0"/>
              <a:t>“Hobbesian” or “</a:t>
            </a:r>
            <a:r>
              <a:rPr lang="en-US" sz="2000" dirty="0" err="1" smtClean="0"/>
              <a:t>Grotian</a:t>
            </a:r>
            <a:r>
              <a:rPr lang="en-US" sz="2000" dirty="0" smtClean="0"/>
              <a:t>” relations among </a:t>
            </a:r>
            <a:r>
              <a:rPr lang="en-US" sz="2000" dirty="0" smtClean="0"/>
              <a:t>nations</a:t>
            </a:r>
            <a:endParaRPr lang="en-US" sz="2000" dirty="0" smtClean="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9345365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regimes of conflict</a:t>
            </a:r>
            <a:endParaRPr lang="en-US" dirty="0"/>
          </a:p>
        </p:txBody>
      </p:sp>
      <p:sp>
        <p:nvSpPr>
          <p:cNvPr id="3" name="Content Placeholder 2"/>
          <p:cNvSpPr>
            <a:spLocks noGrp="1"/>
          </p:cNvSpPr>
          <p:nvPr>
            <p:ph idx="1"/>
          </p:nvPr>
        </p:nvSpPr>
        <p:spPr/>
        <p:txBody>
          <a:bodyPr>
            <a:normAutofit/>
          </a:bodyPr>
          <a:lstStyle/>
          <a:p>
            <a:r>
              <a:rPr lang="en-US" sz="2400" dirty="0" smtClean="0"/>
              <a:t>De-territorialized, non-</a:t>
            </a:r>
            <a:r>
              <a:rPr lang="en-US" sz="2400" dirty="0" err="1" smtClean="0"/>
              <a:t>Westphalian</a:t>
            </a:r>
            <a:r>
              <a:rPr lang="en-US" sz="2400" dirty="0" smtClean="0"/>
              <a:t>, Information age</a:t>
            </a:r>
          </a:p>
          <a:p>
            <a:pPr lvl="1"/>
            <a:r>
              <a:rPr lang="en-US" sz="2400" dirty="0" smtClean="0"/>
              <a:t>Porous nations and non-state actors</a:t>
            </a:r>
          </a:p>
          <a:p>
            <a:pPr lvl="2"/>
            <a:r>
              <a:rPr lang="en-US" sz="2000" dirty="0" smtClean="0"/>
              <a:t>“homeland” no “sanctuary”</a:t>
            </a:r>
          </a:p>
          <a:p>
            <a:pPr lvl="1"/>
            <a:r>
              <a:rPr lang="en-US" sz="2400" dirty="0" smtClean="0"/>
              <a:t>Asymmetrical </a:t>
            </a:r>
            <a:r>
              <a:rPr lang="en-US" sz="2400" dirty="0" smtClean="0"/>
              <a:t>warfare anywhere</a:t>
            </a:r>
          </a:p>
          <a:p>
            <a:pPr lvl="2"/>
            <a:r>
              <a:rPr lang="en-US" sz="2000" dirty="0" smtClean="0">
                <a:effectLst/>
              </a:rPr>
              <a:t>Dissolving </a:t>
            </a:r>
            <a:r>
              <a:rPr lang="en-US" sz="2000" dirty="0">
                <a:effectLst/>
              </a:rPr>
              <a:t>of Defense/law enforcement boundary</a:t>
            </a:r>
          </a:p>
          <a:p>
            <a:pPr lvl="2"/>
            <a:r>
              <a:rPr lang="en-US" sz="2000" dirty="0">
                <a:effectLst/>
              </a:rPr>
              <a:t>Dissolving of foreign/not </a:t>
            </a:r>
            <a:r>
              <a:rPr lang="en-US" sz="2000" dirty="0" smtClean="0">
                <a:effectLst/>
              </a:rPr>
              <a:t>foreign</a:t>
            </a:r>
            <a:endParaRPr lang="en-US" sz="2000" dirty="0" smtClean="0">
              <a:effectLst/>
            </a:endParaRPr>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9608896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a:t>
            </a:r>
            <a:r>
              <a:rPr lang="en-US" dirty="0" smtClean="0"/>
              <a:t>of </a:t>
            </a:r>
            <a:r>
              <a:rPr lang="en-US" dirty="0" smtClean="0"/>
              <a:t>sanctuary” in 1990s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50420539"/>
              </p:ext>
            </p:extLst>
          </p:nvPr>
        </p:nvGraphicFramePr>
        <p:xfrm>
          <a:off x="685800" y="1258996"/>
          <a:ext cx="7770813" cy="4257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289557" y="5462172"/>
            <a:ext cx="6426237" cy="923330"/>
          </a:xfrm>
          <a:prstGeom prst="rect">
            <a:avLst/>
          </a:prstGeom>
          <a:noFill/>
        </p:spPr>
        <p:txBody>
          <a:bodyPr wrap="square" rtlCol="0">
            <a:spAutoFit/>
          </a:bodyPr>
          <a:lstStyle/>
          <a:p>
            <a:r>
              <a:rPr lang="en-US" dirty="0"/>
              <a:t>In the new era, </a:t>
            </a:r>
            <a:r>
              <a:rPr lang="en-US" dirty="0" smtClean="0"/>
              <a:t>a sharp distinction </a:t>
            </a:r>
            <a:r>
              <a:rPr lang="en-US" dirty="0"/>
              <a:t>between ‘foreign’ and ‘domestic’ no longer apply. We do not equate national security with ‘defense.’</a:t>
            </a:r>
            <a:r>
              <a:rPr lang="en-US" dirty="0" smtClean="0"/>
              <a:t>” (Hart-Rudman, </a:t>
            </a:r>
            <a:r>
              <a:rPr lang="en-US" i="1" dirty="0" smtClean="0"/>
              <a:t>Roadmap to National Security</a:t>
            </a:r>
            <a:r>
              <a:rPr lang="en-US" dirty="0" smtClean="0"/>
              <a:t>)</a:t>
            </a:r>
            <a:endParaRPr lang="en-US" dirty="0"/>
          </a:p>
        </p:txBody>
      </p:sp>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8736226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sanctuary</a:t>
            </a:r>
            <a:endParaRPr lang="en-US" dirty="0"/>
          </a:p>
        </p:txBody>
      </p:sp>
      <p:sp>
        <p:nvSpPr>
          <p:cNvPr id="6" name="TextBox 5"/>
          <p:cNvSpPr txBox="1"/>
          <p:nvPr/>
        </p:nvSpPr>
        <p:spPr>
          <a:xfrm>
            <a:off x="685800" y="5818908"/>
            <a:ext cx="2504712" cy="369332"/>
          </a:xfrm>
          <a:prstGeom prst="rect">
            <a:avLst/>
          </a:prstGeom>
          <a:noFill/>
        </p:spPr>
        <p:txBody>
          <a:bodyPr wrap="none" rtlCol="0">
            <a:spAutoFit/>
          </a:bodyPr>
          <a:lstStyle/>
          <a:p>
            <a:r>
              <a:rPr lang="en-US" dirty="0" smtClean="0"/>
              <a:t>DSB Summer Study 2000</a:t>
            </a:r>
            <a:endParaRPr lang="en-US" dirty="0"/>
          </a:p>
        </p:txBody>
      </p:sp>
      <p:sp>
        <p:nvSpPr>
          <p:cNvPr id="7" name="Rectangle 6"/>
          <p:cNvSpPr/>
          <p:nvPr/>
        </p:nvSpPr>
        <p:spPr>
          <a:xfrm>
            <a:off x="4772121" y="1913241"/>
            <a:ext cx="4087091" cy="3477875"/>
          </a:xfrm>
          <a:prstGeom prst="rect">
            <a:avLst/>
          </a:prstGeom>
        </p:spPr>
        <p:txBody>
          <a:bodyPr wrap="square">
            <a:spAutoFit/>
          </a:bodyPr>
          <a:lstStyle/>
          <a:p>
            <a:pPr lvl="0"/>
            <a:r>
              <a:rPr lang="en-US" sz="2000" i="1" dirty="0" smtClean="0"/>
              <a:t>“Information </a:t>
            </a:r>
            <a:r>
              <a:rPr lang="en-US" sz="2000" i="1" dirty="0"/>
              <a:t>war has no front line.</a:t>
            </a:r>
            <a:r>
              <a:rPr lang="en-US" sz="2000" dirty="0"/>
              <a:t> Potential battlefields are anywhere networked systems allow access. </a:t>
            </a:r>
            <a:r>
              <a:rPr lang="en-US" sz="2000" dirty="0" smtClean="0"/>
              <a:t>[…]  </a:t>
            </a:r>
            <a:endParaRPr lang="en-US" sz="2000" dirty="0" smtClean="0"/>
          </a:p>
          <a:p>
            <a:pPr lvl="0"/>
            <a:endParaRPr lang="en-US" sz="2000" dirty="0"/>
          </a:p>
          <a:p>
            <a:pPr lvl="0"/>
            <a:r>
              <a:rPr lang="en-US" sz="2000" dirty="0" smtClean="0"/>
              <a:t>the </a:t>
            </a:r>
            <a:r>
              <a:rPr lang="en-US" sz="2000" dirty="0"/>
              <a:t>U.S. homeland may no longer provide a sanctuary from outside attack</a:t>
            </a:r>
            <a:r>
              <a:rPr lang="en-US" sz="2000" dirty="0" smtClean="0"/>
              <a:t>.”</a:t>
            </a:r>
            <a:endParaRPr lang="en-US" sz="2000" dirty="0" smtClean="0"/>
          </a:p>
          <a:p>
            <a:pPr lvl="0"/>
            <a:endParaRPr lang="en-US" sz="2000" dirty="0"/>
          </a:p>
          <a:p>
            <a:pPr lvl="0"/>
            <a:r>
              <a:rPr lang="en-US" sz="2000" dirty="0" smtClean="0"/>
              <a:t>--RAND report on </a:t>
            </a:r>
            <a:r>
              <a:rPr lang="en-US" sz="2000" dirty="0" err="1" smtClean="0"/>
              <a:t>Cyberwar</a:t>
            </a:r>
            <a:r>
              <a:rPr lang="en-US" sz="2000" dirty="0" smtClean="0"/>
              <a:t> exercises</a:t>
            </a:r>
          </a:p>
          <a:p>
            <a:pPr lvl="0"/>
            <a:r>
              <a:rPr lang="en-US" sz="2000" dirty="0" smtClean="0"/>
              <a:t>“What </a:t>
            </a:r>
            <a:r>
              <a:rPr lang="en-US" sz="2000" dirty="0"/>
              <a:t>Makes </a:t>
            </a:r>
            <a:r>
              <a:rPr lang="en-US" sz="2000" dirty="0" err="1"/>
              <a:t>Cyberwar</a:t>
            </a:r>
            <a:r>
              <a:rPr lang="en-US" sz="2000" dirty="0"/>
              <a:t> Different</a:t>
            </a:r>
            <a:r>
              <a:rPr lang="en-US" sz="2000" dirty="0" smtClean="0"/>
              <a:t>?” </a:t>
            </a:r>
            <a:endParaRPr lang="en-US" sz="2000" dirty="0"/>
          </a:p>
        </p:txBody>
      </p:sp>
      <p:pic>
        <p:nvPicPr>
          <p:cNvPr id="3" name="Picture 2"/>
          <p:cNvPicPr>
            <a:picLocks noChangeAspect="1"/>
          </p:cNvPicPr>
          <p:nvPr/>
        </p:nvPicPr>
        <p:blipFill>
          <a:blip r:embed="rId2"/>
          <a:stretch>
            <a:fillRect/>
          </a:stretch>
        </p:blipFill>
        <p:spPr>
          <a:xfrm>
            <a:off x="89298" y="1810106"/>
            <a:ext cx="4610100" cy="3619500"/>
          </a:xfrm>
          <a:prstGeom prst="rect">
            <a:avLst/>
          </a:prstGeom>
        </p:spPr>
      </p:pic>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4296534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sanctuary</a:t>
            </a:r>
            <a:endParaRPr lang="en-US" dirty="0"/>
          </a:p>
        </p:txBody>
      </p:sp>
      <p:pic>
        <p:nvPicPr>
          <p:cNvPr id="5" name="Content Placeholder 4"/>
          <p:cNvPicPr>
            <a:picLocks noGrp="1"/>
          </p:cNvPicPr>
          <p:nvPr>
            <p:ph idx="1"/>
          </p:nvPr>
        </p:nvPicPr>
        <p:blipFill rotWithShape="1">
          <a:blip r:embed="rId2">
            <a:extLst>
              <a:ext uri="{28A0092B-C50C-407E-A947-70E740481C1C}">
                <a14:useLocalDpi xmlns:a14="http://schemas.microsoft.com/office/drawing/2010/main" val="0"/>
              </a:ext>
            </a:extLst>
          </a:blip>
          <a:srcRect l="198" r="-238"/>
          <a:stretch/>
        </p:blipFill>
        <p:spPr bwMode="auto">
          <a:xfrm>
            <a:off x="508000" y="1550894"/>
            <a:ext cx="3348182" cy="4296132"/>
          </a:xfrm>
          <a:prstGeom prst="rect">
            <a:avLst/>
          </a:prstGeom>
          <a:solidFill>
            <a:schemeClr val="tx1"/>
          </a:solidFill>
          <a:ln>
            <a:noFill/>
          </a:ln>
        </p:spPr>
      </p:pic>
      <p:sp>
        <p:nvSpPr>
          <p:cNvPr id="6" name="TextBox 5"/>
          <p:cNvSpPr txBox="1"/>
          <p:nvPr/>
        </p:nvSpPr>
        <p:spPr>
          <a:xfrm>
            <a:off x="546892" y="5945986"/>
            <a:ext cx="3280954" cy="369332"/>
          </a:xfrm>
          <a:prstGeom prst="rect">
            <a:avLst/>
          </a:prstGeom>
          <a:noFill/>
        </p:spPr>
        <p:txBody>
          <a:bodyPr wrap="none" rtlCol="0">
            <a:spAutoFit/>
          </a:bodyPr>
          <a:lstStyle/>
          <a:p>
            <a:r>
              <a:rPr lang="en-US" dirty="0" smtClean="0"/>
              <a:t>NSA </a:t>
            </a:r>
            <a:r>
              <a:rPr lang="en-US" dirty="0" err="1" smtClean="0"/>
              <a:t>Cryptolog</a:t>
            </a:r>
            <a:r>
              <a:rPr lang="en-US" dirty="0" smtClean="0"/>
              <a:t> Magazine,1997</a:t>
            </a:r>
            <a:endParaRPr lang="en-US" dirty="0"/>
          </a:p>
        </p:txBody>
      </p:sp>
      <p:sp>
        <p:nvSpPr>
          <p:cNvPr id="9" name="Rectangle 8"/>
          <p:cNvSpPr/>
          <p:nvPr/>
        </p:nvSpPr>
        <p:spPr>
          <a:xfrm>
            <a:off x="4089125" y="2024035"/>
            <a:ext cx="4572000" cy="3693319"/>
          </a:xfrm>
          <a:prstGeom prst="rect">
            <a:avLst/>
          </a:prstGeom>
        </p:spPr>
        <p:txBody>
          <a:bodyPr>
            <a:spAutoFit/>
          </a:bodyPr>
          <a:lstStyle/>
          <a:p>
            <a:r>
              <a:rPr lang="en-US" dirty="0"/>
              <a:t>DSB 2001 </a:t>
            </a:r>
            <a:r>
              <a:rPr lang="en-US" dirty="0" smtClean="0"/>
              <a:t>report (&lt; 9/11/2001)</a:t>
            </a:r>
            <a:endParaRPr lang="en-US" dirty="0"/>
          </a:p>
          <a:p>
            <a:r>
              <a:rPr lang="en-US" dirty="0" smtClean="0"/>
              <a:t>Because </a:t>
            </a:r>
            <a:r>
              <a:rPr lang="en-US" dirty="0"/>
              <a:t>the targets of information operations will be civilian as well as military, defending against such attacks will require close cooperation  </a:t>
            </a:r>
            <a:r>
              <a:rPr lang="en-US" dirty="0" smtClean="0"/>
              <a:t>[….] </a:t>
            </a:r>
            <a:r>
              <a:rPr lang="en-US" dirty="0"/>
              <a:t>Such cooperation is mildly controversial today, but </a:t>
            </a:r>
            <a:r>
              <a:rPr lang="en-US" b="1" dirty="0"/>
              <a:t>a </a:t>
            </a:r>
            <a:r>
              <a:rPr lang="en-US" b="1" dirty="0" smtClean="0"/>
              <a:t>sophisticated </a:t>
            </a:r>
            <a:r>
              <a:rPr lang="en-US" b="1" dirty="0"/>
              <a:t>attack on public and private networks will likely make cooperation not </a:t>
            </a:r>
            <a:r>
              <a:rPr lang="en-US" b="1" dirty="0" smtClean="0"/>
              <a:t>just </a:t>
            </a:r>
            <a:r>
              <a:rPr lang="en-US" b="1" dirty="0"/>
              <a:t>politically acceptable but politically necessary. When that happens, the legal regime needed to  respond to the attack will likely be put in place quickly by politicians anxious to be seen as part  of the solution.  </a:t>
            </a:r>
            <a:r>
              <a:rPr lang="en-US" dirty="0"/>
              <a:t>[85-86]</a:t>
            </a:r>
          </a:p>
        </p:txBody>
      </p:sp>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6228737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“modernizing” &lt; 9/11</a:t>
            </a:r>
            <a:endParaRPr lang="en-US" dirty="0"/>
          </a:p>
        </p:txBody>
      </p:sp>
      <p:sp>
        <p:nvSpPr>
          <p:cNvPr id="3" name="Content Placeholder 2"/>
          <p:cNvSpPr>
            <a:spLocks noGrp="1"/>
          </p:cNvSpPr>
          <p:nvPr>
            <p:ph idx="1"/>
          </p:nvPr>
        </p:nvSpPr>
        <p:spPr/>
        <p:txBody>
          <a:bodyPr>
            <a:normAutofit lnSpcReduction="10000"/>
          </a:bodyPr>
          <a:lstStyle/>
          <a:p>
            <a:r>
              <a:rPr lang="en-US" dirty="0" err="1" smtClean="0"/>
              <a:t>Deterritorializing</a:t>
            </a:r>
            <a:r>
              <a:rPr lang="en-US" dirty="0" smtClean="0"/>
              <a:t> regime working within constitutional one</a:t>
            </a:r>
            <a:endParaRPr lang="en-US" dirty="0"/>
          </a:p>
          <a:p>
            <a:r>
              <a:rPr lang="en-US" dirty="0" smtClean="0"/>
              <a:t>Setting wheels in motion to</a:t>
            </a:r>
          </a:p>
          <a:p>
            <a:pPr lvl="1"/>
            <a:r>
              <a:rPr lang="en-US" dirty="0" smtClean="0"/>
              <a:t>Allow interception of foreign packets transiting US</a:t>
            </a:r>
          </a:p>
          <a:p>
            <a:pPr lvl="1"/>
            <a:endParaRPr lang="en-US" dirty="0"/>
          </a:p>
          <a:p>
            <a:pPr lvl="1"/>
            <a:r>
              <a:rPr lang="en-US" dirty="0" smtClean="0"/>
              <a:t>Weaken intelligence / domestic crime boundary</a:t>
            </a:r>
          </a:p>
          <a:p>
            <a:pPr lvl="1"/>
            <a:endParaRPr lang="en-US" dirty="0"/>
          </a:p>
          <a:p>
            <a:pPr lvl="1"/>
            <a:r>
              <a:rPr lang="en-US" dirty="0" smtClean="0"/>
              <a:t>Allow NSA to play significant role in scanning US networks looking for vulnerabilities or attacks in action (Critical Information Infrastructure)</a:t>
            </a:r>
          </a:p>
          <a:p>
            <a:pPr lvl="1"/>
            <a:endParaRPr lang="en-US" dirty="0"/>
          </a:p>
          <a:p>
            <a:pPr lvl="1"/>
            <a:r>
              <a:rPr lang="en-US" dirty="0" smtClean="0"/>
              <a:t>Allow NSA, CIA, and DOD more involvement in fighting asymmetric warfare in US more generally</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9245309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determinism = bunk</a:t>
            </a:r>
            <a:endParaRPr lang="en-US" dirty="0"/>
          </a:p>
        </p:txBody>
      </p:sp>
      <p:sp>
        <p:nvSpPr>
          <p:cNvPr id="3" name="Content Placeholder 2"/>
          <p:cNvSpPr>
            <a:spLocks noGrp="1"/>
          </p:cNvSpPr>
          <p:nvPr>
            <p:ph idx="1"/>
          </p:nvPr>
        </p:nvSpPr>
        <p:spPr/>
        <p:txBody>
          <a:bodyPr>
            <a:normAutofit/>
          </a:bodyPr>
          <a:lstStyle/>
          <a:p>
            <a:pPr marL="0" indent="0" algn="ctr">
              <a:buNone/>
            </a:pPr>
            <a:r>
              <a:rPr lang="en-US" sz="4000" dirty="0" smtClean="0"/>
              <a:t>Technology does not itself imply any particular law or policy.</a:t>
            </a:r>
          </a:p>
          <a:p>
            <a:pPr marL="0" indent="0" algn="ctr">
              <a:buNone/>
            </a:pPr>
            <a:endParaRPr lang="en-US" sz="4000" dirty="0"/>
          </a:p>
          <a:p>
            <a:pPr marL="0" indent="0" algn="ctr">
              <a:buNone/>
            </a:pPr>
            <a:r>
              <a:rPr lang="en-US" sz="4000" dirty="0" smtClean="0"/>
              <a:t>Many like to claim so.</a:t>
            </a:r>
          </a:p>
          <a:p>
            <a:pPr marL="0" indent="0" algn="ctr">
              <a:buNone/>
            </a:pPr>
            <a:endParaRPr lang="en-US" sz="4000"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4223614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“modernizing” &lt; 9/11</a:t>
            </a:r>
            <a:endParaRPr lang="en-US" dirty="0"/>
          </a:p>
        </p:txBody>
      </p:sp>
      <p:sp>
        <p:nvSpPr>
          <p:cNvPr id="3" name="Content Placeholder 2"/>
          <p:cNvSpPr>
            <a:spLocks noGrp="1"/>
          </p:cNvSpPr>
          <p:nvPr>
            <p:ph idx="1"/>
          </p:nvPr>
        </p:nvSpPr>
        <p:spPr/>
        <p:txBody>
          <a:bodyPr>
            <a:normAutofit lnSpcReduction="10000"/>
          </a:bodyPr>
          <a:lstStyle/>
          <a:p>
            <a:r>
              <a:rPr lang="en-US" dirty="0" err="1" smtClean="0"/>
              <a:t>Deterritorializing</a:t>
            </a:r>
            <a:r>
              <a:rPr lang="en-US" dirty="0" smtClean="0"/>
              <a:t> regime working within constitutional one</a:t>
            </a:r>
            <a:endParaRPr lang="en-US" dirty="0"/>
          </a:p>
          <a:p>
            <a:r>
              <a:rPr lang="en-US" dirty="0" smtClean="0"/>
              <a:t>Setting wheels in motion to</a:t>
            </a:r>
          </a:p>
          <a:p>
            <a:pPr lvl="1"/>
            <a:r>
              <a:rPr lang="en-US" dirty="0" smtClean="0"/>
              <a:t>Allow interception of foreign packets transiting US</a:t>
            </a:r>
          </a:p>
          <a:p>
            <a:pPr lvl="1"/>
            <a:endParaRPr lang="en-US" dirty="0"/>
          </a:p>
          <a:p>
            <a:pPr lvl="1"/>
            <a:r>
              <a:rPr lang="en-US" dirty="0" smtClean="0"/>
              <a:t>Weaken intelligence / domestic crime boundary</a:t>
            </a:r>
          </a:p>
          <a:p>
            <a:pPr lvl="1"/>
            <a:endParaRPr lang="en-US" dirty="0"/>
          </a:p>
          <a:p>
            <a:pPr lvl="1"/>
            <a:r>
              <a:rPr lang="en-US" dirty="0" smtClean="0"/>
              <a:t>Allow NSA to play significant role in scanning US networks looking for vulnerabilities or attacks in action (Critical Information Infrastructure)</a:t>
            </a:r>
          </a:p>
          <a:p>
            <a:pPr lvl="1"/>
            <a:endParaRPr lang="en-US" dirty="0"/>
          </a:p>
          <a:p>
            <a:pPr lvl="1"/>
            <a:r>
              <a:rPr lang="en-US" dirty="0" smtClean="0"/>
              <a:t>Allow NSA, CIA, and DOD more involvement in fighting asymmetric warfare in US more generally</a:t>
            </a:r>
            <a:endParaRPr lang="en-US" dirty="0"/>
          </a:p>
        </p:txBody>
      </p:sp>
      <p:sp>
        <p:nvSpPr>
          <p:cNvPr id="5" name="Left Arrow Callout 4"/>
          <p:cNvSpPr/>
          <p:nvPr/>
        </p:nvSpPr>
        <p:spPr>
          <a:xfrm>
            <a:off x="6311515" y="3625271"/>
            <a:ext cx="2362970" cy="1878061"/>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PATRIOT ACT emerges with weeks of 9/11 </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567821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Contested &lt; 9/11</a:t>
            </a:r>
            <a:endParaRPr lang="en-US" dirty="0"/>
          </a:p>
        </p:txBody>
      </p:sp>
      <p:sp>
        <p:nvSpPr>
          <p:cNvPr id="3" name="Content Placeholder 2"/>
          <p:cNvSpPr>
            <a:spLocks noGrp="1"/>
          </p:cNvSpPr>
          <p:nvPr>
            <p:ph idx="1"/>
          </p:nvPr>
        </p:nvSpPr>
        <p:spPr/>
        <p:txBody>
          <a:bodyPr/>
          <a:lstStyle/>
          <a:p>
            <a:r>
              <a:rPr lang="en-US" dirty="0" smtClean="0"/>
              <a:t>Letter to Gore, 11/8/1995, on encryption policy</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pic>
        <p:nvPicPr>
          <p:cNvPr id="5" name="Picture 4"/>
          <p:cNvPicPr>
            <a:picLocks noChangeAspect="1"/>
          </p:cNvPicPr>
          <p:nvPr/>
        </p:nvPicPr>
        <p:blipFill>
          <a:blip r:embed="rId2"/>
          <a:stretch>
            <a:fillRect/>
          </a:stretch>
        </p:blipFill>
        <p:spPr>
          <a:xfrm>
            <a:off x="1769450" y="2444750"/>
            <a:ext cx="5486400" cy="977900"/>
          </a:xfrm>
          <a:prstGeom prst="rect">
            <a:avLst/>
          </a:prstGeom>
        </p:spPr>
      </p:pic>
      <p:pic>
        <p:nvPicPr>
          <p:cNvPr id="6" name="Picture 5"/>
          <p:cNvPicPr>
            <a:picLocks noChangeAspect="1"/>
          </p:cNvPicPr>
          <p:nvPr/>
        </p:nvPicPr>
        <p:blipFill>
          <a:blip r:embed="rId3"/>
          <a:stretch>
            <a:fillRect/>
          </a:stretch>
        </p:blipFill>
        <p:spPr>
          <a:xfrm>
            <a:off x="1740487" y="3683794"/>
            <a:ext cx="5384800" cy="1511300"/>
          </a:xfrm>
          <a:prstGeom prst="rect">
            <a:avLst/>
          </a:prstGeom>
        </p:spPr>
      </p:pic>
    </p:spTree>
    <p:extLst>
      <p:ext uri="{BB962C8B-B14F-4D97-AF65-F5344CB8AC3E}">
        <p14:creationId xmlns:p14="http://schemas.microsoft.com/office/powerpoint/2010/main" val="33524126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Contested &lt; 9/11</a:t>
            </a:r>
            <a:endParaRPr lang="en-US" dirty="0"/>
          </a:p>
        </p:txBody>
      </p:sp>
      <p:sp>
        <p:nvSpPr>
          <p:cNvPr id="3" name="Content Placeholder 2"/>
          <p:cNvSpPr>
            <a:spLocks noGrp="1"/>
          </p:cNvSpPr>
          <p:nvPr>
            <p:ph idx="1"/>
          </p:nvPr>
        </p:nvSpPr>
        <p:spPr/>
        <p:txBody>
          <a:bodyPr/>
          <a:lstStyle/>
          <a:p>
            <a:r>
              <a:rPr lang="en-US" dirty="0" smtClean="0"/>
              <a:t>Letter to Gore, 11/8/1995, on encryption policy</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pic>
        <p:nvPicPr>
          <p:cNvPr id="5" name="Picture 4"/>
          <p:cNvPicPr>
            <a:picLocks noChangeAspect="1"/>
          </p:cNvPicPr>
          <p:nvPr/>
        </p:nvPicPr>
        <p:blipFill>
          <a:blip r:embed="rId2"/>
          <a:stretch>
            <a:fillRect/>
          </a:stretch>
        </p:blipFill>
        <p:spPr>
          <a:xfrm>
            <a:off x="1769450" y="2444750"/>
            <a:ext cx="5486400" cy="977900"/>
          </a:xfrm>
          <a:prstGeom prst="rect">
            <a:avLst/>
          </a:prstGeom>
        </p:spPr>
      </p:pic>
      <p:pic>
        <p:nvPicPr>
          <p:cNvPr id="6" name="Picture 5"/>
          <p:cNvPicPr>
            <a:picLocks noChangeAspect="1"/>
          </p:cNvPicPr>
          <p:nvPr/>
        </p:nvPicPr>
        <p:blipFill>
          <a:blip r:embed="rId3"/>
          <a:stretch>
            <a:fillRect/>
          </a:stretch>
        </p:blipFill>
        <p:spPr>
          <a:xfrm>
            <a:off x="1740487" y="3683794"/>
            <a:ext cx="5384800" cy="1511300"/>
          </a:xfrm>
          <a:prstGeom prst="rect">
            <a:avLst/>
          </a:prstGeom>
        </p:spPr>
      </p:pic>
      <p:pic>
        <p:nvPicPr>
          <p:cNvPr id="7" name="Picture 6"/>
          <p:cNvPicPr>
            <a:picLocks noChangeAspect="1"/>
          </p:cNvPicPr>
          <p:nvPr/>
        </p:nvPicPr>
        <p:blipFill>
          <a:blip r:embed="rId4"/>
          <a:stretch>
            <a:fillRect/>
          </a:stretch>
        </p:blipFill>
        <p:spPr>
          <a:xfrm>
            <a:off x="1981787" y="1550894"/>
            <a:ext cx="5143500" cy="5092700"/>
          </a:xfrm>
          <a:prstGeom prst="rect">
            <a:avLst/>
          </a:prstGeom>
        </p:spPr>
      </p:pic>
    </p:spTree>
    <p:extLst>
      <p:ext uri="{BB962C8B-B14F-4D97-AF65-F5344CB8AC3E}">
        <p14:creationId xmlns:p14="http://schemas.microsoft.com/office/powerpoint/2010/main" val="617382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ontested &lt; 9/11</a:t>
            </a:r>
            <a:endParaRPr lang="en-US" dirty="0"/>
          </a:p>
        </p:txBody>
      </p:sp>
      <p:sp>
        <p:nvSpPr>
          <p:cNvPr id="3" name="Content Placeholder 2"/>
          <p:cNvSpPr>
            <a:spLocks noGrp="1"/>
          </p:cNvSpPr>
          <p:nvPr>
            <p:ph idx="1"/>
          </p:nvPr>
        </p:nvSpPr>
        <p:spPr/>
        <p:txBody>
          <a:bodyPr/>
          <a:lstStyle/>
          <a:p>
            <a:r>
              <a:rPr lang="en-US" dirty="0" smtClean="0"/>
              <a:t>Clinton era Office of Legal Counsel in 1997-2000</a:t>
            </a:r>
          </a:p>
          <a:p>
            <a:pPr lvl="1"/>
            <a:r>
              <a:rPr lang="en-US" dirty="0" smtClean="0"/>
              <a:t>Sharply uphold boundary between</a:t>
            </a:r>
          </a:p>
          <a:p>
            <a:pPr lvl="2"/>
            <a:r>
              <a:rPr lang="en-US" dirty="0" smtClean="0"/>
              <a:t>Domestic law enforcement</a:t>
            </a:r>
          </a:p>
          <a:p>
            <a:pPr lvl="3"/>
            <a:r>
              <a:rPr lang="en-US" dirty="0" smtClean="0"/>
              <a:t>Grand juries</a:t>
            </a:r>
          </a:p>
          <a:p>
            <a:pPr lvl="3"/>
            <a:r>
              <a:rPr lang="en-US" dirty="0" smtClean="0"/>
              <a:t>Wiretaps</a:t>
            </a:r>
          </a:p>
          <a:p>
            <a:pPr lvl="2"/>
            <a:r>
              <a:rPr lang="en-US" dirty="0" smtClean="0"/>
              <a:t>Intelligence Community</a:t>
            </a:r>
          </a:p>
          <a:p>
            <a:pPr lvl="2"/>
            <a:endParaRPr lang="en-US" dirty="0"/>
          </a:p>
          <a:p>
            <a:pPr lvl="1"/>
            <a:r>
              <a:rPr lang="en-US" dirty="0" smtClean="0"/>
              <a:t>Reject plan to contact-chain US </a:t>
            </a:r>
            <a:r>
              <a:rPr lang="en-US" dirty="0" smtClean="0"/>
              <a:t>persons</a:t>
            </a:r>
          </a:p>
          <a:p>
            <a:pPr lvl="2"/>
            <a:r>
              <a:rPr lang="en-US" dirty="0" smtClean="0"/>
              <a:t>(has anyone succeeded in </a:t>
            </a:r>
            <a:r>
              <a:rPr lang="en-US" dirty="0" err="1" smtClean="0"/>
              <a:t>FOIAing</a:t>
            </a:r>
            <a:r>
              <a:rPr lang="en-US" dirty="0" smtClean="0"/>
              <a:t> this? I got </a:t>
            </a:r>
            <a:r>
              <a:rPr lang="en-US" dirty="0" err="1" smtClean="0"/>
              <a:t>nuttin</a:t>
            </a:r>
            <a:r>
              <a:rPr lang="en-US" dirty="0" smtClean="0"/>
              <a:t>’)</a:t>
            </a:r>
            <a:endParaRPr lang="en-US" dirty="0" smtClean="0"/>
          </a:p>
          <a:p>
            <a:pPr lvl="2"/>
            <a:endParaRPr lang="en-US" dirty="0"/>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5541734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ontested &lt; 9/11</a:t>
            </a:r>
            <a:endParaRPr lang="en-US" dirty="0"/>
          </a:p>
        </p:txBody>
      </p:sp>
      <p:sp>
        <p:nvSpPr>
          <p:cNvPr id="3" name="Content Placeholder 2"/>
          <p:cNvSpPr>
            <a:spLocks noGrp="1"/>
          </p:cNvSpPr>
          <p:nvPr>
            <p:ph idx="1"/>
          </p:nvPr>
        </p:nvSpPr>
        <p:spPr/>
        <p:txBody>
          <a:bodyPr/>
          <a:lstStyle/>
          <a:p>
            <a:r>
              <a:rPr lang="en-US" dirty="0" smtClean="0"/>
              <a:t>Clinton era Office of Legal Counsel in 1997-2000</a:t>
            </a:r>
          </a:p>
          <a:p>
            <a:pPr lvl="1"/>
            <a:r>
              <a:rPr lang="en-US" dirty="0" smtClean="0"/>
              <a:t>Sharply uphold boundary between</a:t>
            </a:r>
          </a:p>
          <a:p>
            <a:pPr lvl="2"/>
            <a:r>
              <a:rPr lang="en-US" dirty="0" smtClean="0"/>
              <a:t>Domestic law enforcement</a:t>
            </a:r>
          </a:p>
          <a:p>
            <a:pPr lvl="3"/>
            <a:r>
              <a:rPr lang="en-US" dirty="0" smtClean="0"/>
              <a:t>Grand juries</a:t>
            </a:r>
          </a:p>
          <a:p>
            <a:pPr lvl="3"/>
            <a:r>
              <a:rPr lang="en-US" dirty="0" smtClean="0"/>
              <a:t>Wiretaps</a:t>
            </a:r>
          </a:p>
          <a:p>
            <a:pPr lvl="2"/>
            <a:r>
              <a:rPr lang="en-US" dirty="0" smtClean="0"/>
              <a:t>Intelligence Community</a:t>
            </a:r>
          </a:p>
          <a:p>
            <a:pPr lvl="2"/>
            <a:endParaRPr lang="en-US" dirty="0"/>
          </a:p>
          <a:p>
            <a:pPr lvl="1"/>
            <a:r>
              <a:rPr lang="en-US" dirty="0" smtClean="0"/>
              <a:t>Reject plan to contact-chain US </a:t>
            </a:r>
            <a:r>
              <a:rPr lang="en-US" dirty="0" smtClean="0"/>
              <a:t>persons</a:t>
            </a:r>
          </a:p>
          <a:p>
            <a:pPr lvl="2"/>
            <a:r>
              <a:rPr lang="en-US" dirty="0" smtClean="0"/>
              <a:t>(has anyone succeeded in </a:t>
            </a:r>
            <a:r>
              <a:rPr lang="en-US" dirty="0" err="1" smtClean="0"/>
              <a:t>FOIAing</a:t>
            </a:r>
            <a:r>
              <a:rPr lang="en-US" dirty="0" smtClean="0"/>
              <a:t> this? I got </a:t>
            </a:r>
            <a:r>
              <a:rPr lang="en-US" dirty="0" err="1" smtClean="0"/>
              <a:t>nuttin</a:t>
            </a:r>
            <a:r>
              <a:rPr lang="en-US" dirty="0" smtClean="0"/>
              <a:t>’)</a:t>
            </a:r>
            <a:endParaRPr lang="en-US" dirty="0" smtClean="0"/>
          </a:p>
          <a:p>
            <a:pPr lvl="2"/>
            <a:endParaRPr lang="en-US" dirty="0"/>
          </a:p>
        </p:txBody>
      </p:sp>
      <p:sp>
        <p:nvSpPr>
          <p:cNvPr id="4" name="Left Arrow Callout 3"/>
          <p:cNvSpPr/>
          <p:nvPr/>
        </p:nvSpPr>
        <p:spPr>
          <a:xfrm>
            <a:off x="5734242" y="2370665"/>
            <a:ext cx="2362970" cy="1878061"/>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PATRIOT ACT UNDOES </a:t>
            </a:r>
            <a:endParaRPr lang="en-US" dirty="0"/>
          </a:p>
        </p:txBody>
      </p:sp>
      <p:sp>
        <p:nvSpPr>
          <p:cNvPr id="5" name="Footer Placeholder 4"/>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72327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a:t>
            </a:r>
            <a:r>
              <a:rPr lang="en-US" dirty="0" err="1" smtClean="0"/>
              <a:t>westphalian</a:t>
            </a:r>
            <a:r>
              <a:rPr lang="en-US" dirty="0" smtClean="0"/>
              <a:t> data mining</a:t>
            </a:r>
            <a:endParaRPr lang="en-US" dirty="0"/>
          </a:p>
        </p:txBody>
      </p:sp>
      <p:sp>
        <p:nvSpPr>
          <p:cNvPr id="3" name="Content Placeholder 2"/>
          <p:cNvSpPr>
            <a:spLocks noGrp="1"/>
          </p:cNvSpPr>
          <p:nvPr>
            <p:ph idx="1"/>
          </p:nvPr>
        </p:nvSpPr>
        <p:spPr/>
        <p:txBody>
          <a:bodyPr/>
          <a:lstStyle/>
          <a:p>
            <a:r>
              <a:rPr lang="en-US" dirty="0" smtClean="0">
                <a:effectLst/>
              </a:rPr>
              <a:t>“</a:t>
            </a:r>
            <a:r>
              <a:rPr lang="en-US" b="1" dirty="0">
                <a:effectLst/>
              </a:rPr>
              <a:t>the application of evolving techniques that already are employed widely in the industrial sector for searching, merging, sorting and correlating data in multiple independent data bases, can be applied to the transnational terrorist problem </a:t>
            </a:r>
            <a:r>
              <a:rPr lang="en-US" dirty="0">
                <a:effectLst/>
              </a:rPr>
              <a:t>to provide intelligence analysts with more effective tools than are now available to help them discover the identities, capabilities, intentions and plans, of foreign and domestic threat groups.</a:t>
            </a:r>
            <a:r>
              <a:rPr lang="en-US" dirty="0" smtClean="0">
                <a:effectLst/>
              </a:rPr>
              <a:t>”</a:t>
            </a:r>
          </a:p>
          <a:p>
            <a:pPr lvl="4"/>
            <a:r>
              <a:rPr lang="en-US" dirty="0" smtClean="0">
                <a:effectLst/>
              </a:rPr>
              <a:t> </a:t>
            </a:r>
            <a:r>
              <a:rPr lang="en-US" dirty="0">
                <a:effectLst/>
              </a:rPr>
              <a:t>Hermann and Welch, </a:t>
            </a:r>
            <a:r>
              <a:rPr lang="en-US" i="1" dirty="0">
                <a:effectLst/>
              </a:rPr>
              <a:t>The Defense Science Board 1997 </a:t>
            </a:r>
            <a:r>
              <a:rPr lang="en-US" i="1" dirty="0" smtClean="0">
                <a:effectLst/>
              </a:rPr>
              <a:t>Summer Study </a:t>
            </a:r>
            <a:r>
              <a:rPr lang="en-US" i="1" dirty="0">
                <a:effectLst/>
              </a:rPr>
              <a:t>Task Force on </a:t>
            </a:r>
            <a:r>
              <a:rPr lang="en-US" i="1" dirty="0" err="1">
                <a:effectLst/>
              </a:rPr>
              <a:t>DoD</a:t>
            </a:r>
            <a:r>
              <a:rPr lang="en-US" i="1" dirty="0">
                <a:effectLst/>
              </a:rPr>
              <a:t> Responses to Transnational Threats. Volume III (Supporting Reports)</a:t>
            </a:r>
            <a:r>
              <a:rPr lang="en-US" dirty="0">
                <a:effectLst/>
              </a:rPr>
              <a:t>, section 4A, p. 6.</a:t>
            </a:r>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1875908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Information Awareness</a:t>
            </a:r>
            <a:endParaRPr lang="en-US" dirty="0"/>
          </a:p>
        </p:txBody>
      </p:sp>
      <p:pic>
        <p:nvPicPr>
          <p:cNvPr id="4" name="Content Placeholder 3" descr="IAO-logo.png"/>
          <p:cNvPicPr>
            <a:picLocks noGrp="1" noChangeAspect="1"/>
          </p:cNvPicPr>
          <p:nvPr>
            <p:ph idx="1"/>
          </p:nvPr>
        </p:nvPicPr>
        <p:blipFill>
          <a:blip r:embed="rId3">
            <a:extLst>
              <a:ext uri="{28A0092B-C50C-407E-A947-70E740481C1C}">
                <a14:useLocalDpi xmlns:a14="http://schemas.microsoft.com/office/drawing/2010/main" val="0"/>
              </a:ext>
            </a:extLst>
          </a:blip>
          <a:srcRect l="-36440" r="-36440"/>
          <a:stretch>
            <a:fillRect/>
          </a:stretch>
        </p:blipFill>
        <p:spPr>
          <a:xfrm>
            <a:off x="685800" y="1868488"/>
            <a:ext cx="7770813" cy="4257675"/>
          </a:xfrm>
        </p:spPr>
      </p:pic>
      <p:sp>
        <p:nvSpPr>
          <p:cNvPr id="3" name="Rectangle 2"/>
          <p:cNvSpPr/>
          <p:nvPr/>
        </p:nvSpPr>
        <p:spPr>
          <a:xfrm rot="5400000">
            <a:off x="1963958" y="1719030"/>
            <a:ext cx="5261428" cy="4816928"/>
          </a:xfrm>
          <a:prstGeom prst="rect">
            <a:avLst/>
          </a:prstGeom>
          <a:noFill/>
          <a:ln>
            <a:noFill/>
          </a:ln>
        </p:spPr>
        <p:txBody>
          <a:bodyPr wrap="none" lIns="91440" tIns="45720" rIns="91440" bIns="45720">
            <a:prstTxWarp prst="textCircle">
              <a:avLst>
                <a:gd name="adj" fmla="val 618707"/>
              </a:avLst>
            </a:prstTxWarp>
            <a:spAutoFit/>
          </a:bodyPr>
          <a:lstStyle/>
          <a:p>
            <a:pPr algn="ctr"/>
            <a:r>
              <a:rPr lang="en-US" sz="5400" b="1" cap="none" spc="0"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rPr>
              <a:t>Complete Irony Unawareness Office</a:t>
            </a:r>
            <a:endParaRPr lang="en-US" sz="5400" b="1" cap="none" spc="0" dirty="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endParaRPr>
          </a:p>
        </p:txBody>
      </p:sp>
      <p:sp>
        <p:nvSpPr>
          <p:cNvPr id="5" name="TextBox 4"/>
          <p:cNvSpPr txBox="1"/>
          <p:nvPr/>
        </p:nvSpPr>
        <p:spPr>
          <a:xfrm>
            <a:off x="2186208" y="6257698"/>
            <a:ext cx="5096267" cy="369332"/>
          </a:xfrm>
          <a:prstGeom prst="rect">
            <a:avLst/>
          </a:prstGeom>
          <a:noFill/>
        </p:spPr>
        <p:txBody>
          <a:bodyPr wrap="none" rtlCol="0">
            <a:spAutoFit/>
          </a:bodyPr>
          <a:lstStyle/>
          <a:p>
            <a:r>
              <a:rPr lang="en-US" dirty="0" smtClean="0"/>
              <a:t>LACK OF IRONY A REASONED FACT NOT JUST A FACT</a:t>
            </a:r>
            <a:endParaRPr lang="en-US" dirty="0"/>
          </a:p>
        </p:txBody>
      </p:sp>
      <p:sp>
        <p:nvSpPr>
          <p:cNvPr id="6" name="Footer Placeholder 5"/>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567956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0746633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Exploiting the law</a:t>
            </a:r>
            <a:endParaRPr lang="en-US" dirty="0"/>
          </a:p>
        </p:txBody>
      </p:sp>
      <p:sp>
        <p:nvSpPr>
          <p:cNvPr id="3" name="Text Placeholder 2"/>
          <p:cNvSpPr>
            <a:spLocks noGrp="1"/>
          </p:cNvSpPr>
          <p:nvPr>
            <p:ph type="body" idx="1"/>
          </p:nvPr>
        </p:nvSpPr>
        <p:spPr/>
        <p:txBody>
          <a:bodyPr/>
          <a:lstStyle/>
          <a:p>
            <a:r>
              <a:rPr lang="en-US" dirty="0" smtClean="0"/>
              <a:t>Making up Metadata</a:t>
            </a:r>
          </a:p>
          <a:p>
            <a:r>
              <a:rPr lang="en-US" dirty="0" smtClean="0"/>
              <a:t>Computer Network Exploitation</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743559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Exploiting the law</a:t>
            </a:r>
            <a:endParaRPr lang="en-US" dirty="0"/>
          </a:p>
        </p:txBody>
      </p:sp>
      <p:sp>
        <p:nvSpPr>
          <p:cNvPr id="3" name="Text Placeholder 2"/>
          <p:cNvSpPr>
            <a:spLocks noGrp="1"/>
          </p:cNvSpPr>
          <p:nvPr>
            <p:ph type="body" idx="1"/>
          </p:nvPr>
        </p:nvSpPr>
        <p:spPr/>
        <p:txBody>
          <a:bodyPr/>
          <a:lstStyle/>
          <a:p>
            <a:r>
              <a:rPr lang="en-US" dirty="0" smtClean="0"/>
              <a:t>Making up Metadata</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105712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“modernizing” the law</a:t>
            </a:r>
            <a:endParaRPr lang="en-US" dirty="0"/>
          </a:p>
        </p:txBody>
      </p:sp>
      <p:sp>
        <p:nvSpPr>
          <p:cNvPr id="3" name="Content Placeholder 2"/>
          <p:cNvSpPr>
            <a:spLocks noGrp="1"/>
          </p:cNvSpPr>
          <p:nvPr>
            <p:ph idx="1"/>
          </p:nvPr>
        </p:nvSpPr>
        <p:spPr/>
        <p:txBody>
          <a:bodyPr>
            <a:normAutofit/>
          </a:bodyPr>
          <a:lstStyle/>
          <a:p>
            <a:pPr marL="0" indent="0" algn="ctr">
              <a:buNone/>
            </a:pPr>
            <a:r>
              <a:rPr lang="en-US" sz="3600" b="1" dirty="0"/>
              <a:t>Telephones/Internet metadata</a:t>
            </a:r>
          </a:p>
          <a:p>
            <a:pPr marL="0" indent="0" algn="ctr">
              <a:buNone/>
            </a:pPr>
            <a:endParaRPr lang="en-US" sz="3600" b="1" dirty="0"/>
          </a:p>
          <a:p>
            <a:pPr marL="0" indent="0" algn="ctr">
              <a:buNone/>
            </a:pPr>
            <a:r>
              <a:rPr lang="en-US" sz="3600" b="1" dirty="0"/>
              <a:t>Computer </a:t>
            </a:r>
            <a:r>
              <a:rPr lang="en-US" sz="3600" b="1" strike="sngStrike" dirty="0" smtClean="0"/>
              <a:t>Espionage</a:t>
            </a:r>
            <a:r>
              <a:rPr lang="en-US" sz="3600" b="1" dirty="0" smtClean="0"/>
              <a:t> Hacking</a:t>
            </a:r>
            <a:endParaRPr lang="en-US" sz="3600" b="1" dirty="0"/>
          </a:p>
          <a:p>
            <a:pPr marL="349250" lvl="1" indent="0" algn="ctr">
              <a:buNone/>
            </a:pPr>
            <a:endParaRPr lang="en-US" dirty="0" smtClean="0"/>
          </a:p>
          <a:p>
            <a:pPr marL="349250" lvl="1" indent="0" algn="ctr">
              <a:buNone/>
            </a:pP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40192311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too secret…</a:t>
            </a:r>
            <a:endParaRPr lang="en-US" dirty="0"/>
          </a:p>
        </p:txBody>
      </p:sp>
      <p:pic>
        <p:nvPicPr>
          <p:cNvPr id="6" name="Content Placeholder 5"/>
          <p:cNvPicPr>
            <a:picLocks noGrp="1" noChangeAspect="1"/>
          </p:cNvPicPr>
          <p:nvPr>
            <p:ph idx="1"/>
          </p:nvPr>
        </p:nvPicPr>
        <p:blipFill>
          <a:blip r:embed="rId2"/>
          <a:srcRect l="-20624" r="-20624"/>
          <a:stretch>
            <a:fillRect/>
          </a:stretch>
        </p:blipFill>
        <p:spPr/>
      </p:pic>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0300969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Calls to Metadata</a:t>
            </a:r>
            <a:endParaRPr lang="en-US" dirty="0"/>
          </a:p>
        </p:txBody>
      </p:sp>
      <p:sp>
        <p:nvSpPr>
          <p:cNvPr id="3" name="Content Placeholder 2"/>
          <p:cNvSpPr>
            <a:spLocks noGrp="1"/>
          </p:cNvSpPr>
          <p:nvPr>
            <p:ph idx="1"/>
          </p:nvPr>
        </p:nvSpPr>
        <p:spPr/>
        <p:txBody>
          <a:bodyPr>
            <a:normAutofit lnSpcReduction="10000"/>
          </a:bodyPr>
          <a:lstStyle/>
          <a:p>
            <a:r>
              <a:rPr lang="en-US" dirty="0" smtClean="0">
                <a:effectLst/>
              </a:rPr>
              <a:t>Warrantless wiretapping</a:t>
            </a:r>
          </a:p>
          <a:p>
            <a:r>
              <a:rPr lang="en-US" dirty="0" smtClean="0">
                <a:effectLst/>
              </a:rPr>
              <a:t>Pen register “use </a:t>
            </a:r>
            <a:r>
              <a:rPr lang="en-US" dirty="0">
                <a:effectLst/>
              </a:rPr>
              <a:t>technology reasonably available to it that restricts the recording or decoding of electronic or other impulses to the dialing and signaling information utilized in call processing</a:t>
            </a:r>
            <a:r>
              <a:rPr lang="en-US" dirty="0" smtClean="0">
                <a:effectLst/>
              </a:rPr>
              <a:t>.” </a:t>
            </a:r>
          </a:p>
          <a:p>
            <a:r>
              <a:rPr lang="en-US" dirty="0" smtClean="0">
                <a:effectLst/>
              </a:rPr>
              <a:t>PATRIOT §216</a:t>
            </a:r>
          </a:p>
          <a:p>
            <a:r>
              <a:rPr lang="en-US" dirty="0" smtClean="0">
                <a:effectLst/>
              </a:rPr>
              <a:t>“the </a:t>
            </a:r>
            <a:r>
              <a:rPr lang="en-US" dirty="0">
                <a:effectLst/>
              </a:rPr>
              <a:t>recording or decoding of electronic or other impulses to the dialing, </a:t>
            </a:r>
            <a:r>
              <a:rPr lang="en-US" b="1" dirty="0">
                <a:solidFill>
                  <a:schemeClr val="accent5"/>
                </a:solidFill>
                <a:effectLst/>
              </a:rPr>
              <a:t>routing, addressing</a:t>
            </a:r>
            <a:r>
              <a:rPr lang="en-US" b="1" dirty="0">
                <a:effectLst/>
              </a:rPr>
              <a:t>,</a:t>
            </a:r>
            <a:r>
              <a:rPr lang="en-US" dirty="0">
                <a:effectLst/>
              </a:rPr>
              <a:t> and signaling information utilized in the </a:t>
            </a:r>
            <a:r>
              <a:rPr lang="en-US" b="1" dirty="0">
                <a:solidFill>
                  <a:srgbClr val="55992B"/>
                </a:solidFill>
                <a:effectLst/>
              </a:rPr>
              <a:t>processing and transmitting of wire or electronic communications so as not to include the contents of any wire or electronic communications</a:t>
            </a:r>
            <a:r>
              <a:rPr lang="en-US" dirty="0" smtClean="0">
                <a:effectLst/>
              </a:rPr>
              <a:t>.” </a:t>
            </a:r>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923313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Bifurcation of “communications”</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Metadata (still unnamed in PATRIOT Act)</a:t>
            </a:r>
          </a:p>
          <a:p>
            <a:endParaRPr lang="en-US" dirty="0"/>
          </a:p>
          <a:p>
            <a:r>
              <a:rPr lang="en-US" dirty="0" smtClean="0"/>
              <a:t>Content (delimited and specific)</a:t>
            </a:r>
          </a:p>
          <a:p>
            <a:endParaRPr lang="en-US" dirty="0"/>
          </a:p>
          <a:p>
            <a:r>
              <a:rPr lang="en-US" dirty="0" smtClean="0">
                <a:effectLst/>
              </a:rPr>
              <a:t>FBI fact sheet “Section </a:t>
            </a:r>
            <a:r>
              <a:rPr lang="en-US" dirty="0">
                <a:effectLst/>
              </a:rPr>
              <a:t>216 </a:t>
            </a:r>
            <a:r>
              <a:rPr lang="en-US" b="1" dirty="0">
                <a:effectLst/>
              </a:rPr>
              <a:t>updated the law to the technology</a:t>
            </a:r>
            <a:r>
              <a:rPr lang="en-US" dirty="0">
                <a:effectLst/>
              </a:rPr>
              <a:t>. It ensures that law enforcement will be able to collect non-content information about terrorists' communications regardless of the media they use</a:t>
            </a:r>
            <a:r>
              <a:rPr lang="en-US" dirty="0" smtClean="0">
                <a:effectLst/>
              </a:rPr>
              <a:t>.” </a:t>
            </a:r>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8919540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effectLst/>
              </a:rPr>
              <a:t>Smith v. </a:t>
            </a:r>
            <a:r>
              <a:rPr lang="en-US" i="1" dirty="0" smtClean="0">
                <a:effectLst/>
              </a:rPr>
              <a:t>Maryland (1979)</a:t>
            </a:r>
            <a:r>
              <a:rPr lang="en-US" dirty="0" smtClean="0">
                <a:effectLst/>
              </a:rPr>
              <a:t> </a:t>
            </a:r>
            <a:endParaRPr lang="en-US" dirty="0"/>
          </a:p>
        </p:txBody>
      </p:sp>
      <p:sp>
        <p:nvSpPr>
          <p:cNvPr id="3" name="Content Placeholder 2"/>
          <p:cNvSpPr>
            <a:spLocks noGrp="1"/>
          </p:cNvSpPr>
          <p:nvPr>
            <p:ph idx="1"/>
          </p:nvPr>
        </p:nvSpPr>
        <p:spPr/>
        <p:txBody>
          <a:bodyPr/>
          <a:lstStyle/>
          <a:p>
            <a:r>
              <a:rPr lang="en-US" sz="2800" dirty="0">
                <a:effectLst/>
              </a:rPr>
              <a:t>Supreme Court </a:t>
            </a:r>
            <a:r>
              <a:rPr lang="en-US" sz="2800" dirty="0" smtClean="0">
                <a:effectLst/>
              </a:rPr>
              <a:t>held </a:t>
            </a:r>
            <a:r>
              <a:rPr lang="en-US" sz="2800" dirty="0">
                <a:effectLst/>
              </a:rPr>
              <a:t>that </a:t>
            </a:r>
            <a:r>
              <a:rPr lang="en-US" sz="2800" dirty="0" smtClean="0">
                <a:effectLst/>
              </a:rPr>
              <a:t>individual users </a:t>
            </a:r>
            <a:r>
              <a:rPr lang="en-US" sz="2800" dirty="0">
                <a:effectLst/>
              </a:rPr>
              <a:t>of telephony have no </a:t>
            </a:r>
            <a:r>
              <a:rPr lang="en-US" sz="2800" dirty="0" smtClean="0">
                <a:effectLst/>
              </a:rPr>
              <a:t>“reasonable </a:t>
            </a:r>
            <a:r>
              <a:rPr lang="en-US" sz="2800" dirty="0">
                <a:effectLst/>
              </a:rPr>
              <a:t>expectation of </a:t>
            </a:r>
            <a:r>
              <a:rPr lang="en-US" sz="2800" dirty="0" smtClean="0">
                <a:effectLst/>
              </a:rPr>
              <a:t>privacy” </a:t>
            </a:r>
            <a:r>
              <a:rPr lang="en-US" sz="2800" dirty="0">
                <a:effectLst/>
              </a:rPr>
              <a:t>in the phone numbers they dial even as they have a reasonable expectation of privacy in the spoken content of their calls. </a:t>
            </a:r>
          </a:p>
          <a:p>
            <a:pPr marL="349250" lvl="1" indent="0">
              <a:buNone/>
            </a:pPr>
            <a:endParaRPr lang="en-US" dirty="0" smtClean="0"/>
          </a:p>
          <a:p>
            <a:pPr marL="349250" lvl="1" indent="0">
              <a:buNone/>
            </a:pPr>
            <a:endParaRPr lang="en-US" dirty="0">
              <a:effectLst/>
            </a:endParaRPr>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3165381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effectLst/>
              </a:rPr>
              <a:t>Smith v. </a:t>
            </a:r>
            <a:r>
              <a:rPr lang="en-US" i="1" dirty="0" smtClean="0">
                <a:effectLst/>
              </a:rPr>
              <a:t>Maryland</a:t>
            </a:r>
            <a:r>
              <a:rPr lang="en-US" dirty="0" smtClean="0">
                <a:effectLst/>
              </a:rPr>
              <a:t>, exploited </a:t>
            </a:r>
            <a:endParaRPr lang="en-US" dirty="0"/>
          </a:p>
        </p:txBody>
      </p:sp>
      <p:sp>
        <p:nvSpPr>
          <p:cNvPr id="3" name="Content Placeholder 2"/>
          <p:cNvSpPr>
            <a:spLocks noGrp="1"/>
          </p:cNvSpPr>
          <p:nvPr>
            <p:ph idx="1"/>
          </p:nvPr>
        </p:nvSpPr>
        <p:spPr/>
        <p:txBody>
          <a:bodyPr/>
          <a:lstStyle/>
          <a:p>
            <a:pPr>
              <a:lnSpc>
                <a:spcPct val="130000"/>
              </a:lnSpc>
            </a:pPr>
            <a:r>
              <a:rPr lang="en-US" dirty="0">
                <a:effectLst/>
              </a:rPr>
              <a:t>Supreme Court held that users of telephony have no “reasonable expectation of privacy” in the </a:t>
            </a:r>
            <a:r>
              <a:rPr lang="en-US" strike="sngStrike" dirty="0">
                <a:effectLst/>
              </a:rPr>
              <a:t>phone numbers they </a:t>
            </a:r>
            <a:r>
              <a:rPr lang="en-US" strike="sngStrike" dirty="0" smtClean="0">
                <a:effectLst/>
              </a:rPr>
              <a:t>dial</a:t>
            </a:r>
            <a:r>
              <a:rPr lang="en-US" dirty="0" smtClean="0">
                <a:effectLst/>
              </a:rPr>
              <a:t> </a:t>
            </a:r>
            <a:r>
              <a:rPr lang="en-US" sz="2800" baseline="30000" dirty="0" smtClean="0">
                <a:solidFill>
                  <a:srgbClr val="55992B"/>
                </a:solidFill>
                <a:effectLst/>
              </a:rPr>
              <a:t>their communications metadata</a:t>
            </a:r>
            <a:r>
              <a:rPr lang="en-US" sz="2800" baseline="30000" dirty="0" smtClean="0">
                <a:effectLst/>
              </a:rPr>
              <a:t> </a:t>
            </a:r>
            <a:r>
              <a:rPr lang="en-US" dirty="0" smtClean="0">
                <a:effectLst/>
              </a:rPr>
              <a:t>even </a:t>
            </a:r>
            <a:r>
              <a:rPr lang="en-US" dirty="0">
                <a:effectLst/>
              </a:rPr>
              <a:t>as they have a reasonable expectation of privacy in the </a:t>
            </a:r>
            <a:r>
              <a:rPr lang="en-US" dirty="0" smtClean="0">
                <a:effectLst/>
              </a:rPr>
              <a:t>content of </a:t>
            </a:r>
            <a:r>
              <a:rPr lang="en-US" strike="sngStrike" dirty="0" smtClean="0">
                <a:effectLst/>
              </a:rPr>
              <a:t>calls</a:t>
            </a:r>
            <a:r>
              <a:rPr lang="en-US" dirty="0" smtClean="0">
                <a:effectLst/>
              </a:rPr>
              <a:t> </a:t>
            </a:r>
            <a:r>
              <a:rPr lang="en-US" sz="2800" baseline="30000" dirty="0" smtClean="0">
                <a:solidFill>
                  <a:srgbClr val="55992B"/>
                </a:solidFill>
                <a:effectLst/>
              </a:rPr>
              <a:t>their communications</a:t>
            </a:r>
            <a:r>
              <a:rPr lang="en-US" dirty="0" smtClean="0">
                <a:effectLst/>
              </a:rPr>
              <a:t>. </a:t>
            </a:r>
            <a:endParaRPr lang="en-US" dirty="0">
              <a:effectLst/>
            </a:endParaRPr>
          </a:p>
          <a:p>
            <a:pPr marL="349250" lvl="1" indent="0">
              <a:buNone/>
            </a:pPr>
            <a:endParaRPr lang="en-US" dirty="0">
              <a:effectLst/>
            </a:endParaRPr>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60343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Aggregation and privacy interests</a:t>
            </a:r>
            <a:endParaRPr lang="en-US" dirty="0"/>
          </a:p>
        </p:txBody>
      </p:sp>
      <p:sp>
        <p:nvSpPr>
          <p:cNvPr id="3" name="Content Placeholder 2"/>
          <p:cNvSpPr>
            <a:spLocks noGrp="1"/>
          </p:cNvSpPr>
          <p:nvPr>
            <p:ph idx="1"/>
          </p:nvPr>
        </p:nvSpPr>
        <p:spPr/>
        <p:txBody>
          <a:bodyPr/>
          <a:lstStyle/>
          <a:p>
            <a:r>
              <a:rPr lang="en-US" dirty="0" smtClean="0">
                <a:effectLst/>
              </a:rPr>
              <a:t>A later ruling:</a:t>
            </a:r>
          </a:p>
          <a:p>
            <a:r>
              <a:rPr lang="en-US" dirty="0" smtClean="0">
                <a:effectLst/>
              </a:rPr>
              <a:t>“[…] where </a:t>
            </a:r>
            <a:r>
              <a:rPr lang="en-US" dirty="0">
                <a:effectLst/>
              </a:rPr>
              <a:t>one individual does not have a Fourth Amendment interest, grouping together a large number of similarly-situated individuals cannot result in the Fourth Amendment interest springing into being </a:t>
            </a:r>
            <a:r>
              <a:rPr lang="en-US" i="1" dirty="0">
                <a:effectLst/>
              </a:rPr>
              <a:t>ex nihilo</a:t>
            </a:r>
            <a:r>
              <a:rPr lang="en-US" dirty="0">
                <a:effectLst/>
              </a:rPr>
              <a:t>.”</a:t>
            </a:r>
          </a:p>
          <a:p>
            <a:r>
              <a:rPr lang="en-US" dirty="0">
                <a:effectLst/>
              </a:rPr>
              <a:t> Amended Memorandum Opinion, 8–9 (Foreign Intelligence Surveillance Court 2013), 8.</a:t>
            </a:r>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5664113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forms of aggregation</a:t>
            </a:r>
            <a:endParaRPr lang="en-US" dirty="0"/>
          </a:p>
        </p:txBody>
      </p:sp>
      <p:sp>
        <p:nvSpPr>
          <p:cNvPr id="3" name="Text Placeholder 2"/>
          <p:cNvSpPr>
            <a:spLocks noGrp="1"/>
          </p:cNvSpPr>
          <p:nvPr>
            <p:ph type="body" idx="1"/>
          </p:nvPr>
        </p:nvSpPr>
        <p:spPr/>
        <p:txBody>
          <a:bodyPr/>
          <a:lstStyle/>
          <a:p>
            <a:r>
              <a:rPr lang="en-US" dirty="0" smtClean="0"/>
              <a:t>Classical UG stats</a:t>
            </a:r>
            <a:endParaRPr lang="en-US" dirty="0"/>
          </a:p>
        </p:txBody>
      </p:sp>
      <p:sp>
        <p:nvSpPr>
          <p:cNvPr id="4" name="Content Placeholder 3"/>
          <p:cNvSpPr>
            <a:spLocks noGrp="1"/>
          </p:cNvSpPr>
          <p:nvPr>
            <p:ph sz="half" idx="2"/>
          </p:nvPr>
        </p:nvSpPr>
        <p:spPr/>
        <p:txBody>
          <a:bodyPr/>
          <a:lstStyle/>
          <a:p>
            <a:r>
              <a:rPr lang="en-US" dirty="0" smtClean="0"/>
              <a:t>Aggregation yield generalization</a:t>
            </a:r>
          </a:p>
          <a:p>
            <a:pPr lvl="1"/>
            <a:r>
              <a:rPr lang="en-US" dirty="0" smtClean="0"/>
              <a:t>Means</a:t>
            </a:r>
          </a:p>
          <a:p>
            <a:pPr lvl="1"/>
            <a:r>
              <a:rPr lang="en-US" dirty="0" smtClean="0"/>
              <a:t>Medians</a:t>
            </a:r>
          </a:p>
          <a:p>
            <a:pPr lvl="1"/>
            <a:r>
              <a:rPr lang="en-US" dirty="0" smtClean="0"/>
              <a:t>Std. deviations</a:t>
            </a:r>
          </a:p>
          <a:p>
            <a:pPr lvl="1"/>
            <a:endParaRPr lang="en-US" dirty="0"/>
          </a:p>
          <a:p>
            <a:pPr lvl="1"/>
            <a:endParaRPr lang="en-US" dirty="0" smtClean="0"/>
          </a:p>
          <a:p>
            <a:pPr lvl="1"/>
            <a:r>
              <a:rPr lang="en-US" dirty="0" smtClean="0"/>
              <a:t>No privacy interest</a:t>
            </a:r>
            <a:endParaRPr lang="en-US" dirty="0"/>
          </a:p>
        </p:txBody>
      </p:sp>
      <p:sp>
        <p:nvSpPr>
          <p:cNvPr id="5" name="Text Placeholder 4"/>
          <p:cNvSpPr>
            <a:spLocks noGrp="1"/>
          </p:cNvSpPr>
          <p:nvPr>
            <p:ph type="body" sz="quarter" idx="3"/>
          </p:nvPr>
        </p:nvSpPr>
        <p:spPr/>
        <p:txBody>
          <a:bodyPr/>
          <a:lstStyle/>
          <a:p>
            <a:r>
              <a:rPr lang="en-US" dirty="0" smtClean="0"/>
              <a:t>Data </a:t>
            </a:r>
            <a:r>
              <a:rPr lang="en-US" dirty="0" smtClean="0"/>
              <a:t>mining</a:t>
            </a:r>
            <a:endParaRPr lang="en-US" dirty="0"/>
          </a:p>
        </p:txBody>
      </p:sp>
      <p:sp>
        <p:nvSpPr>
          <p:cNvPr id="6" name="Content Placeholder 5"/>
          <p:cNvSpPr>
            <a:spLocks noGrp="1"/>
          </p:cNvSpPr>
          <p:nvPr>
            <p:ph sz="quarter" idx="4"/>
          </p:nvPr>
        </p:nvSpPr>
        <p:spPr/>
        <p:txBody>
          <a:bodyPr>
            <a:normAutofit fontScale="92500"/>
          </a:bodyPr>
          <a:lstStyle/>
          <a:p>
            <a:r>
              <a:rPr lang="en-US" dirty="0" smtClean="0"/>
              <a:t>Aggregation allow to know </a:t>
            </a:r>
            <a:r>
              <a:rPr lang="en-US" i="1" dirty="0" smtClean="0"/>
              <a:t>individual</a:t>
            </a:r>
            <a:r>
              <a:rPr lang="en-US" dirty="0" smtClean="0"/>
              <a:t> better</a:t>
            </a:r>
          </a:p>
          <a:p>
            <a:pPr lvl="1"/>
            <a:r>
              <a:rPr lang="en-US" dirty="0" smtClean="0"/>
              <a:t>(at least to predict many qualities about that person)</a:t>
            </a:r>
          </a:p>
          <a:p>
            <a:pPr lvl="1"/>
            <a:endParaRPr lang="en-US" dirty="0"/>
          </a:p>
          <a:p>
            <a:pPr marL="349250" lvl="1" indent="0">
              <a:buNone/>
            </a:pPr>
            <a:endParaRPr lang="en-US" dirty="0" smtClean="0"/>
          </a:p>
          <a:p>
            <a:pPr marL="349250" lvl="1" indent="0">
              <a:buNone/>
            </a:pPr>
            <a:endParaRPr lang="en-US" dirty="0" smtClean="0"/>
          </a:p>
          <a:p>
            <a:pPr lvl="1"/>
            <a:r>
              <a:rPr lang="en-US" dirty="0" smtClean="0"/>
              <a:t>Massive privacy </a:t>
            </a:r>
            <a:r>
              <a:rPr lang="en-US" dirty="0" smtClean="0"/>
              <a:t>interest</a:t>
            </a:r>
          </a:p>
          <a:p>
            <a:pPr lvl="1"/>
            <a:endParaRPr lang="en-US" dirty="0"/>
          </a:p>
          <a:p>
            <a:pPr lvl="1"/>
            <a:r>
              <a:rPr lang="en-US" dirty="0" smtClean="0"/>
              <a:t>FELTON ACLU AMICUS!</a:t>
            </a:r>
            <a:endParaRPr lang="en-US" dirty="0"/>
          </a:p>
        </p:txBody>
      </p:sp>
      <p:sp>
        <p:nvSpPr>
          <p:cNvPr id="7" name="Footer Placeholder 6"/>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60829733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Traffic Analytic Revolution</a:t>
            </a:r>
            <a:endParaRPr lang="en-US" dirty="0"/>
          </a:p>
        </p:txBody>
      </p:sp>
      <p:sp>
        <p:nvSpPr>
          <p:cNvPr id="3" name="Content Placeholder 2"/>
          <p:cNvSpPr>
            <a:spLocks noGrp="1"/>
          </p:cNvSpPr>
          <p:nvPr>
            <p:ph idx="1"/>
          </p:nvPr>
        </p:nvSpPr>
        <p:spPr/>
        <p:txBody>
          <a:bodyPr>
            <a:normAutofit/>
          </a:bodyPr>
          <a:lstStyle/>
          <a:p>
            <a:r>
              <a:rPr lang="en-US" dirty="0" smtClean="0">
                <a:effectLst/>
              </a:rPr>
              <a:t>“[…] the </a:t>
            </a:r>
            <a:r>
              <a:rPr lang="en-US" dirty="0">
                <a:effectLst/>
              </a:rPr>
              <a:t>break between the Black Chambers and </a:t>
            </a:r>
            <a:r>
              <a:rPr lang="en-US" dirty="0" smtClean="0">
                <a:effectLst/>
              </a:rPr>
              <a:t>modern </a:t>
            </a:r>
            <a:r>
              <a:rPr lang="en-US" dirty="0">
                <a:effectLst/>
              </a:rPr>
              <a:t>cryptology is the invention of traffic analysis, the recognition that cryptologic attack can reveal information of value even when it is successful only in recovering </a:t>
            </a:r>
            <a:r>
              <a:rPr lang="en-US" b="1" dirty="0">
                <a:effectLst/>
              </a:rPr>
              <a:t>the externals </a:t>
            </a:r>
            <a:r>
              <a:rPr lang="en-US" dirty="0">
                <a:effectLst/>
              </a:rPr>
              <a:t>of intercepted communications</a:t>
            </a:r>
            <a:r>
              <a:rPr lang="en-US" dirty="0" smtClean="0">
                <a:effectLst/>
              </a:rPr>
              <a:t>.” </a:t>
            </a:r>
          </a:p>
          <a:p>
            <a:pPr lvl="4"/>
            <a:r>
              <a:rPr lang="en-US" sz="1000" dirty="0" smtClean="0">
                <a:effectLst/>
              </a:rPr>
              <a:t>redacted</a:t>
            </a:r>
            <a:r>
              <a:rPr lang="en-US" sz="1000" dirty="0">
                <a:effectLst/>
              </a:rPr>
              <a:t>, P054, “Intelligence </a:t>
            </a:r>
            <a:r>
              <a:rPr lang="en-US" sz="1000" dirty="0" smtClean="0">
                <a:effectLst/>
              </a:rPr>
              <a:t>Analysis: </a:t>
            </a:r>
            <a:r>
              <a:rPr lang="en-US" sz="1000" dirty="0">
                <a:effectLst/>
              </a:rPr>
              <a:t>Production and Reporting in a Changed Environment,” </a:t>
            </a:r>
            <a:r>
              <a:rPr lang="en-US" sz="1000" i="1" dirty="0" err="1">
                <a:effectLst/>
              </a:rPr>
              <a:t>Cryptolog</a:t>
            </a:r>
            <a:r>
              <a:rPr lang="en-US" sz="1000" i="1" dirty="0">
                <a:effectLst/>
              </a:rPr>
              <a:t>: The Journal of Technical Health</a:t>
            </a:r>
            <a:r>
              <a:rPr lang="en-US" sz="1000" dirty="0">
                <a:effectLst/>
              </a:rPr>
              <a:t>, no. 1 (1995): 20. </a:t>
            </a:r>
            <a:endParaRPr lang="en-US" sz="1000" dirty="0"/>
          </a:p>
        </p:txBody>
      </p:sp>
      <p:sp>
        <p:nvSpPr>
          <p:cNvPr id="4" name="Footer Placeholder 3"/>
          <p:cNvSpPr>
            <a:spLocks noGrp="1"/>
          </p:cNvSpPr>
          <p:nvPr>
            <p:ph type="ftr" sz="quarter" idx="11"/>
          </p:nvPr>
        </p:nvSpPr>
        <p:spPr/>
        <p:txBody>
          <a:bodyPr/>
          <a:lstStyle/>
          <a:p>
            <a:r>
              <a:rPr lang="en-US" smtClean="0"/>
              <a:t>@nescioquid</a:t>
            </a:r>
            <a:endParaRPr lang="en-US"/>
          </a:p>
        </p:txBody>
      </p:sp>
    </p:spTree>
    <p:extLst>
      <p:ext uri="{BB962C8B-B14F-4D97-AF65-F5344CB8AC3E}">
        <p14:creationId xmlns:p14="http://schemas.microsoft.com/office/powerpoint/2010/main" val="27930444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SigInt</a:t>
            </a:r>
            <a:r>
              <a:rPr lang="en-US" dirty="0" smtClean="0"/>
              <a:t> </a:t>
            </a:r>
            <a:endParaRPr lang="en-US" dirty="0"/>
          </a:p>
        </p:txBody>
      </p:sp>
      <p:sp>
        <p:nvSpPr>
          <p:cNvPr id="3" name="Text Placeholder 2"/>
          <p:cNvSpPr>
            <a:spLocks noGrp="1"/>
          </p:cNvSpPr>
          <p:nvPr>
            <p:ph type="body" idx="1"/>
          </p:nvPr>
        </p:nvSpPr>
        <p:spPr/>
        <p:txBody>
          <a:bodyPr/>
          <a:lstStyle/>
          <a:p>
            <a:r>
              <a:rPr lang="en-US" dirty="0" smtClean="0"/>
              <a:t>Cryptographic Analysis</a:t>
            </a:r>
            <a:endParaRPr lang="en-US" dirty="0"/>
          </a:p>
        </p:txBody>
      </p:sp>
      <p:sp>
        <p:nvSpPr>
          <p:cNvPr id="4" name="Content Placeholder 3"/>
          <p:cNvSpPr>
            <a:spLocks noGrp="1"/>
          </p:cNvSpPr>
          <p:nvPr>
            <p:ph sz="half" idx="2"/>
          </p:nvPr>
        </p:nvSpPr>
        <p:spPr/>
        <p:txBody>
          <a:bodyPr/>
          <a:lstStyle/>
          <a:p>
            <a:r>
              <a:rPr lang="en-US" dirty="0" smtClean="0"/>
              <a:t>Decrypting plain text of contents of communication</a:t>
            </a:r>
          </a:p>
          <a:p>
            <a:r>
              <a:rPr lang="en-US" dirty="0" smtClean="0"/>
              <a:t>What NSA famous for</a:t>
            </a:r>
            <a:endParaRPr lang="en-US" dirty="0"/>
          </a:p>
        </p:txBody>
      </p:sp>
      <p:sp>
        <p:nvSpPr>
          <p:cNvPr id="5" name="Text Placeholder 4"/>
          <p:cNvSpPr>
            <a:spLocks noGrp="1"/>
          </p:cNvSpPr>
          <p:nvPr>
            <p:ph type="body" sz="quarter" idx="3"/>
          </p:nvPr>
        </p:nvSpPr>
        <p:spPr/>
        <p:txBody>
          <a:bodyPr/>
          <a:lstStyle/>
          <a:p>
            <a:r>
              <a:rPr lang="en-US" dirty="0" smtClean="0"/>
              <a:t>Traffic analysis</a:t>
            </a:r>
            <a:endParaRPr lang="en-US" dirty="0"/>
          </a:p>
        </p:txBody>
      </p:sp>
      <p:sp>
        <p:nvSpPr>
          <p:cNvPr id="6" name="Content Placeholder 5"/>
          <p:cNvSpPr>
            <a:spLocks noGrp="1"/>
          </p:cNvSpPr>
          <p:nvPr>
            <p:ph sz="quarter" idx="4"/>
          </p:nvPr>
        </p:nvSpPr>
        <p:spPr/>
        <p:txBody>
          <a:bodyPr/>
          <a:lstStyle/>
          <a:p>
            <a:r>
              <a:rPr lang="en-US" dirty="0" smtClean="0"/>
              <a:t>Reconstructing Networks of Communication, Order of Battle, etc. </a:t>
            </a:r>
          </a:p>
          <a:p>
            <a:r>
              <a:rPr lang="en-US" dirty="0" smtClean="0"/>
              <a:t>WITHOUT access to CONTENT of communications</a:t>
            </a:r>
          </a:p>
        </p:txBody>
      </p:sp>
      <p:sp>
        <p:nvSpPr>
          <p:cNvPr id="7" name="Footer Placeholder 6"/>
          <p:cNvSpPr>
            <a:spLocks noGrp="1"/>
          </p:cNvSpPr>
          <p:nvPr>
            <p:ph type="ftr" sz="quarter" idx="11"/>
          </p:nvPr>
        </p:nvSpPr>
        <p:spPr/>
        <p:txBody>
          <a:bodyPr/>
          <a:lstStyle/>
          <a:p>
            <a:r>
              <a:rPr lang="en-US" smtClean="0"/>
              <a:t>@nescioquid</a:t>
            </a:r>
            <a:endParaRPr lang="en-US"/>
          </a:p>
        </p:txBody>
      </p:sp>
    </p:spTree>
    <p:extLst>
      <p:ext uri="{BB962C8B-B14F-4D97-AF65-F5344CB8AC3E}">
        <p14:creationId xmlns:p14="http://schemas.microsoft.com/office/powerpoint/2010/main" val="33131440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rcRect t="-34317" b="-34317"/>
          <a:stretch>
            <a:fillRect/>
          </a:stretch>
        </p:blipFill>
        <p:spPr>
          <a:xfrm>
            <a:off x="685800" y="779835"/>
            <a:ext cx="7770813" cy="4257675"/>
          </a:xfrm>
        </p:spPr>
      </p:pic>
      <p:sp>
        <p:nvSpPr>
          <p:cNvPr id="4" name="Footer Placeholder 3"/>
          <p:cNvSpPr>
            <a:spLocks noGrp="1"/>
          </p:cNvSpPr>
          <p:nvPr>
            <p:ph type="ftr" sz="quarter" idx="11"/>
          </p:nvPr>
        </p:nvSpPr>
        <p:spPr/>
        <p:txBody>
          <a:bodyPr/>
          <a:lstStyle/>
          <a:p>
            <a:r>
              <a:rPr lang="en-US" smtClean="0"/>
              <a:t>M. Jones, Columbia   @nescioquid</a:t>
            </a:r>
            <a:endParaRPr lang="en-US"/>
          </a:p>
        </p:txBody>
      </p:sp>
      <p:pic>
        <p:nvPicPr>
          <p:cNvPr id="6" name="Picture 5"/>
          <p:cNvPicPr>
            <a:picLocks noChangeAspect="1"/>
          </p:cNvPicPr>
          <p:nvPr/>
        </p:nvPicPr>
        <p:blipFill>
          <a:blip r:embed="rId3"/>
          <a:stretch>
            <a:fillRect/>
          </a:stretch>
        </p:blipFill>
        <p:spPr>
          <a:xfrm>
            <a:off x="2313286" y="4233668"/>
            <a:ext cx="4131065" cy="2122682"/>
          </a:xfrm>
          <a:prstGeom prst="rect">
            <a:avLst/>
          </a:prstGeom>
        </p:spPr>
      </p:pic>
      <p:pic>
        <p:nvPicPr>
          <p:cNvPr id="7" name="Picture 6"/>
          <p:cNvPicPr>
            <a:picLocks noChangeAspect="1"/>
          </p:cNvPicPr>
          <p:nvPr/>
        </p:nvPicPr>
        <p:blipFill>
          <a:blip r:embed="rId4"/>
          <a:stretch>
            <a:fillRect/>
          </a:stretch>
        </p:blipFill>
        <p:spPr>
          <a:xfrm>
            <a:off x="2167141" y="501888"/>
            <a:ext cx="4687899" cy="912999"/>
          </a:xfrm>
          <a:prstGeom prst="rect">
            <a:avLst/>
          </a:prstGeom>
        </p:spPr>
      </p:pic>
    </p:spTree>
    <p:extLst>
      <p:ext uri="{BB962C8B-B14F-4D97-AF65-F5344CB8AC3E}">
        <p14:creationId xmlns:p14="http://schemas.microsoft.com/office/powerpoint/2010/main" val="15223216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Exploiting</a:t>
            </a:r>
            <a:endParaRPr lang="en-US" dirty="0"/>
          </a:p>
        </p:txBody>
      </p:sp>
      <p:sp>
        <p:nvSpPr>
          <p:cNvPr id="3" name="Content Placeholder 2"/>
          <p:cNvSpPr>
            <a:spLocks noGrp="1"/>
          </p:cNvSpPr>
          <p:nvPr>
            <p:ph idx="1"/>
          </p:nvPr>
        </p:nvSpPr>
        <p:spPr/>
        <p:txBody>
          <a:bodyPr>
            <a:normAutofit/>
          </a:bodyPr>
          <a:lstStyle/>
          <a:p>
            <a:r>
              <a:rPr lang="en-US" dirty="0"/>
              <a:t>“Exploit” means, on first approximation, “make available” or “enable”</a:t>
            </a:r>
          </a:p>
          <a:p>
            <a:pPr lvl="1"/>
            <a:r>
              <a:rPr lang="en-US" dirty="0"/>
              <a:t>To exploit Angela Merkel’s cellphone is to make the acquisition of her telephony metadata and content possible</a:t>
            </a:r>
          </a:p>
          <a:p>
            <a:pPr marL="0" indent="0">
              <a:buNone/>
            </a:pPr>
            <a:endParaRPr lang="en-US" dirty="0"/>
          </a:p>
          <a:p>
            <a:r>
              <a:rPr lang="en-US" dirty="0" smtClean="0"/>
              <a:t>“</a:t>
            </a:r>
            <a:r>
              <a:rPr lang="en-US" dirty="0" smtClean="0"/>
              <a:t>Exploiting </a:t>
            </a:r>
            <a:r>
              <a:rPr lang="en-US" dirty="0"/>
              <a:t>the </a:t>
            </a:r>
            <a:r>
              <a:rPr lang="en-US" dirty="0" smtClean="0"/>
              <a:t>law” </a:t>
            </a:r>
            <a:r>
              <a:rPr lang="en-US" dirty="0"/>
              <a:t>means </a:t>
            </a:r>
            <a:r>
              <a:rPr lang="en-US" dirty="0" smtClean="0"/>
              <a:t>allowing the law </a:t>
            </a:r>
            <a:r>
              <a:rPr lang="en-US" dirty="0"/>
              <a:t>to enable </a:t>
            </a:r>
            <a:r>
              <a:rPr lang="en-US" dirty="0" smtClean="0"/>
              <a:t>surveillance and analysis</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54293818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Envelopes &amp; T/A</a:t>
            </a:r>
            <a:endParaRPr lang="en-US" dirty="0"/>
          </a:p>
        </p:txBody>
      </p:sp>
      <p:sp>
        <p:nvSpPr>
          <p:cNvPr id="3" name="Content Placeholder 2"/>
          <p:cNvSpPr>
            <a:spLocks noGrp="1"/>
          </p:cNvSpPr>
          <p:nvPr>
            <p:ph idx="1"/>
          </p:nvPr>
        </p:nvSpPr>
        <p:spPr/>
        <p:txBody>
          <a:bodyPr/>
          <a:lstStyle/>
          <a:p>
            <a:r>
              <a:rPr lang="en-US" dirty="0" smtClean="0"/>
              <a:t>Crucial old discipline in NSA:</a:t>
            </a:r>
          </a:p>
          <a:p>
            <a:r>
              <a:rPr lang="en-US" dirty="0" smtClean="0"/>
              <a:t>Study externals of communications to understand order of command</a:t>
            </a:r>
          </a:p>
          <a:p>
            <a:endParaRPr lang="en-US" dirty="0"/>
          </a:p>
        </p:txBody>
      </p:sp>
      <p:pic>
        <p:nvPicPr>
          <p:cNvPr id="4" name="Picture 3" descr="Screen Shot 2014-10-23 at 3.0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1869141"/>
            <a:ext cx="7048500" cy="4495800"/>
          </a:xfrm>
          <a:prstGeom prst="rect">
            <a:avLst/>
          </a:prstGeom>
        </p:spPr>
      </p:pic>
      <p:sp>
        <p:nvSpPr>
          <p:cNvPr id="5" name="Footer Placeholder 4"/>
          <p:cNvSpPr>
            <a:spLocks noGrp="1"/>
          </p:cNvSpPr>
          <p:nvPr>
            <p:ph type="ftr" sz="quarter" idx="11"/>
          </p:nvPr>
        </p:nvSpPr>
        <p:spPr/>
        <p:txBody>
          <a:bodyPr/>
          <a:lstStyle/>
          <a:p>
            <a:r>
              <a:rPr lang="en-US" smtClean="0"/>
              <a:t>@nescioquid</a:t>
            </a:r>
            <a:endParaRPr lang="en-US"/>
          </a:p>
        </p:txBody>
      </p:sp>
    </p:spTree>
    <p:extLst>
      <p:ext uri="{BB962C8B-B14F-4D97-AF65-F5344CB8AC3E}">
        <p14:creationId xmlns:p14="http://schemas.microsoft.com/office/powerpoint/2010/main" val="3767387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12333 annex</a:t>
            </a:r>
            <a:endParaRPr lang="en-US" dirty="0"/>
          </a:p>
        </p:txBody>
      </p:sp>
      <p:pic>
        <p:nvPicPr>
          <p:cNvPr id="5" name="Content Placeholder 4"/>
          <p:cNvPicPr>
            <a:picLocks noGrp="1" noChangeAspect="1"/>
          </p:cNvPicPr>
          <p:nvPr>
            <p:ph idx="1"/>
          </p:nvPr>
        </p:nvPicPr>
        <p:blipFill>
          <a:blip r:embed="rId2"/>
          <a:srcRect t="-9480" b="-9480"/>
          <a:stretch>
            <a:fillRect/>
          </a:stretch>
        </p:blipFill>
        <p:spPr>
          <a:xfrm>
            <a:off x="685800" y="1868488"/>
            <a:ext cx="7770813" cy="4257675"/>
          </a:xfrm>
        </p:spPr>
      </p:pic>
      <p:sp>
        <p:nvSpPr>
          <p:cNvPr id="4" name="Footer Placeholder 3"/>
          <p:cNvSpPr>
            <a:spLocks noGrp="1"/>
          </p:cNvSpPr>
          <p:nvPr>
            <p:ph type="ftr" sz="quarter" idx="11"/>
          </p:nvPr>
        </p:nvSpPr>
        <p:spPr/>
        <p:txBody>
          <a:bodyPr/>
          <a:lstStyle/>
          <a:p>
            <a:r>
              <a:rPr lang="en-US" smtClean="0"/>
              <a:t>@nescioquid</a:t>
            </a:r>
            <a:endParaRPr lang="en-US"/>
          </a:p>
        </p:txBody>
      </p:sp>
      <p:sp>
        <p:nvSpPr>
          <p:cNvPr id="8" name="TextBox 7"/>
          <p:cNvSpPr txBox="1"/>
          <p:nvPr/>
        </p:nvSpPr>
        <p:spPr>
          <a:xfrm>
            <a:off x="1671165" y="5914816"/>
            <a:ext cx="4873111" cy="369332"/>
          </a:xfrm>
          <a:prstGeom prst="rect">
            <a:avLst/>
          </a:prstGeom>
          <a:noFill/>
        </p:spPr>
        <p:txBody>
          <a:bodyPr wrap="none" rtlCol="0">
            <a:spAutoFit/>
          </a:bodyPr>
          <a:lstStyle/>
          <a:p>
            <a:r>
              <a:rPr lang="en-US" dirty="0" smtClean="0"/>
              <a:t>Classified annex </a:t>
            </a:r>
            <a:r>
              <a:rPr lang="en-US" dirty="0" smtClean="0"/>
              <a:t>to DOD </a:t>
            </a:r>
            <a:r>
              <a:rPr lang="en-US" dirty="0" err="1" smtClean="0"/>
              <a:t>interp</a:t>
            </a:r>
            <a:r>
              <a:rPr lang="en-US" dirty="0" smtClean="0"/>
              <a:t> of  EO 12333</a:t>
            </a:r>
            <a:r>
              <a:rPr lang="en-US" dirty="0" smtClean="0"/>
              <a:t>, 1988</a:t>
            </a:r>
            <a:endParaRPr lang="en-US" dirty="0"/>
          </a:p>
        </p:txBody>
      </p:sp>
    </p:spTree>
    <p:extLst>
      <p:ext uri="{BB962C8B-B14F-4D97-AF65-F5344CB8AC3E}">
        <p14:creationId xmlns:p14="http://schemas.microsoft.com/office/powerpoint/2010/main" val="8075226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 from cold war to present</a:t>
            </a:r>
            <a:endParaRPr lang="en-US" dirty="0"/>
          </a:p>
        </p:txBody>
      </p:sp>
      <p:sp>
        <p:nvSpPr>
          <p:cNvPr id="3" name="Text Placeholder 2"/>
          <p:cNvSpPr>
            <a:spLocks noGrp="1"/>
          </p:cNvSpPr>
          <p:nvPr>
            <p:ph type="body" idx="1"/>
          </p:nvPr>
        </p:nvSpPr>
        <p:spPr/>
        <p:txBody>
          <a:bodyPr/>
          <a:lstStyle/>
          <a:p>
            <a:r>
              <a:rPr lang="en-US" dirty="0"/>
              <a:t>Cold War </a:t>
            </a:r>
            <a:r>
              <a:rPr lang="en-US" dirty="0" smtClean="0"/>
              <a:t>T/A</a:t>
            </a:r>
            <a:endParaRPr lang="en-US" dirty="0"/>
          </a:p>
        </p:txBody>
      </p:sp>
      <p:sp>
        <p:nvSpPr>
          <p:cNvPr id="4" name="Content Placeholder 3"/>
          <p:cNvSpPr>
            <a:spLocks noGrp="1"/>
          </p:cNvSpPr>
          <p:nvPr>
            <p:ph sz="half" idx="2"/>
          </p:nvPr>
        </p:nvSpPr>
        <p:spPr/>
        <p:txBody>
          <a:bodyPr>
            <a:normAutofit lnSpcReduction="10000"/>
          </a:bodyPr>
          <a:lstStyle/>
          <a:p>
            <a:pPr marL="0" indent="0">
              <a:buNone/>
            </a:pPr>
            <a:r>
              <a:rPr lang="en-US" dirty="0" smtClean="0"/>
              <a:t>Electronic order of battle</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All military, diplomatic, </a:t>
            </a:r>
            <a:r>
              <a:rPr lang="en-US" dirty="0"/>
              <a:t>and political </a:t>
            </a:r>
            <a:r>
              <a:rPr lang="en-US" dirty="0" smtClean="0"/>
              <a:t>communications</a:t>
            </a:r>
            <a:endParaRPr lang="en-US" dirty="0"/>
          </a:p>
          <a:p>
            <a:endParaRPr lang="en-US" dirty="0"/>
          </a:p>
        </p:txBody>
      </p:sp>
      <p:sp>
        <p:nvSpPr>
          <p:cNvPr id="5" name="Text Placeholder 4"/>
          <p:cNvSpPr>
            <a:spLocks noGrp="1"/>
          </p:cNvSpPr>
          <p:nvPr>
            <p:ph type="body" sz="quarter" idx="3"/>
          </p:nvPr>
        </p:nvSpPr>
        <p:spPr/>
        <p:txBody>
          <a:bodyPr/>
          <a:lstStyle/>
          <a:p>
            <a:r>
              <a:rPr lang="en-US" dirty="0" smtClean="0"/>
              <a:t>Post-</a:t>
            </a:r>
            <a:r>
              <a:rPr lang="en-US" dirty="0" err="1" smtClean="0"/>
              <a:t>Westphalian</a:t>
            </a:r>
            <a:r>
              <a:rPr lang="en-US" dirty="0" smtClean="0"/>
              <a:t> T/A</a:t>
            </a:r>
            <a:endParaRPr lang="en-US" dirty="0"/>
          </a:p>
        </p:txBody>
      </p:sp>
      <p:sp>
        <p:nvSpPr>
          <p:cNvPr id="6" name="Content Placeholder 5"/>
          <p:cNvSpPr>
            <a:spLocks noGrp="1"/>
          </p:cNvSpPr>
          <p:nvPr>
            <p:ph sz="quarter" idx="4"/>
          </p:nvPr>
        </p:nvSpPr>
        <p:spPr/>
        <p:txBody>
          <a:bodyPr/>
          <a:lstStyle/>
          <a:p>
            <a:pPr marL="0" indent="0">
              <a:buNone/>
            </a:pPr>
            <a:r>
              <a:rPr lang="en-US" dirty="0" smtClean="0"/>
              <a:t>Threats hidden “in the homeland”</a:t>
            </a:r>
          </a:p>
          <a:p>
            <a:pPr marL="0" indent="0">
              <a:buNone/>
            </a:pPr>
            <a:endParaRPr lang="en-US" dirty="0"/>
          </a:p>
          <a:p>
            <a:pPr marL="0" indent="0">
              <a:buNone/>
            </a:pPr>
            <a:r>
              <a:rPr lang="en-US" dirty="0" smtClean="0"/>
              <a:t>Massively asymmetric</a:t>
            </a:r>
          </a:p>
          <a:p>
            <a:pPr marL="0" indent="0">
              <a:buNone/>
            </a:pPr>
            <a:endParaRPr lang="en-US" dirty="0"/>
          </a:p>
          <a:p>
            <a:pPr marL="0" indent="0">
              <a:buNone/>
            </a:pPr>
            <a:r>
              <a:rPr lang="en-US" dirty="0" smtClean="0"/>
              <a:t>Potentially </a:t>
            </a:r>
            <a:r>
              <a:rPr lang="en-US" i="1" dirty="0" smtClean="0"/>
              <a:t>all</a:t>
            </a:r>
            <a:r>
              <a:rPr lang="en-US" dirty="0" smtClean="0"/>
              <a:t> communications</a:t>
            </a:r>
            <a:endParaRPr lang="en-US" dirty="0"/>
          </a:p>
        </p:txBody>
      </p:sp>
      <p:sp>
        <p:nvSpPr>
          <p:cNvPr id="7" name="Footer Placeholder 6"/>
          <p:cNvSpPr>
            <a:spLocks noGrp="1"/>
          </p:cNvSpPr>
          <p:nvPr>
            <p:ph type="ftr" sz="quarter" idx="11"/>
          </p:nvPr>
        </p:nvSpPr>
        <p:spPr/>
        <p:txBody>
          <a:bodyPr/>
          <a:lstStyle/>
          <a:p>
            <a:r>
              <a:rPr lang="en-US" smtClean="0"/>
              <a:t>@nescioquid</a:t>
            </a:r>
            <a:endParaRPr lang="en-US"/>
          </a:p>
        </p:txBody>
      </p:sp>
    </p:spTree>
    <p:extLst>
      <p:ext uri="{BB962C8B-B14F-4D97-AF65-F5344CB8AC3E}">
        <p14:creationId xmlns:p14="http://schemas.microsoft.com/office/powerpoint/2010/main" val="41321089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342996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Exploiting the law</a:t>
            </a:r>
            <a:endParaRPr lang="en-US" dirty="0"/>
          </a:p>
        </p:txBody>
      </p:sp>
      <p:sp>
        <p:nvSpPr>
          <p:cNvPr id="3" name="Text Placeholder 2"/>
          <p:cNvSpPr>
            <a:spLocks noGrp="1"/>
          </p:cNvSpPr>
          <p:nvPr>
            <p:ph type="body" idx="1"/>
          </p:nvPr>
        </p:nvSpPr>
        <p:spPr/>
        <p:txBody>
          <a:bodyPr/>
          <a:lstStyle/>
          <a:p>
            <a:r>
              <a:rPr lang="en-US" dirty="0" smtClean="0"/>
              <a:t>Computer network </a:t>
            </a:r>
            <a:r>
              <a:rPr lang="en-US" strike="sngStrike" dirty="0" smtClean="0"/>
              <a:t>attack</a:t>
            </a:r>
            <a:r>
              <a:rPr lang="en-US" dirty="0" smtClean="0"/>
              <a:t> exploitation</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33362264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Talking point</a:t>
            </a:r>
            <a:endParaRPr lang="en-US" dirty="0"/>
          </a:p>
        </p:txBody>
      </p:sp>
      <p:sp>
        <p:nvSpPr>
          <p:cNvPr id="3" name="Content Placeholder 2"/>
          <p:cNvSpPr>
            <a:spLocks noGrp="1"/>
          </p:cNvSpPr>
          <p:nvPr>
            <p:ph idx="1"/>
          </p:nvPr>
        </p:nvSpPr>
        <p:spPr/>
        <p:txBody>
          <a:bodyPr/>
          <a:lstStyle/>
          <a:p>
            <a:r>
              <a:rPr lang="en-US" dirty="0"/>
              <a:t>Caitlin Hayden</a:t>
            </a:r>
            <a:r>
              <a:rPr lang="en-US" dirty="0" smtClean="0"/>
              <a:t>, Obama spokesperson: </a:t>
            </a:r>
            <a:endParaRPr lang="en-US" dirty="0" smtClean="0"/>
          </a:p>
          <a:p>
            <a:pPr marL="0" indent="0">
              <a:buNone/>
            </a:pPr>
            <a:r>
              <a:rPr lang="en-US" dirty="0" smtClean="0"/>
              <a:t>“</a:t>
            </a:r>
            <a:r>
              <a:rPr lang="en-US" dirty="0" smtClean="0"/>
              <a:t>The </a:t>
            </a:r>
            <a:r>
              <a:rPr lang="en-US" dirty="0"/>
              <a:t>United States has made clear it gathers intelligence in exactly the same way as any other states</a:t>
            </a:r>
            <a:r>
              <a:rPr lang="en-US" dirty="0" smtClean="0"/>
              <a:t>.</a:t>
            </a:r>
            <a:r>
              <a:rPr lang="en-US" dirty="0" smtClean="0"/>
              <a:t>”</a:t>
            </a:r>
          </a:p>
          <a:p>
            <a:pPr marL="0" indent="0">
              <a:buNone/>
            </a:pPr>
            <a:endParaRPr lang="en-US" dirty="0" smtClean="0"/>
          </a:p>
          <a:p>
            <a:r>
              <a:rPr lang="en-US" dirty="0">
                <a:effectLst/>
              </a:rPr>
              <a:t>ROC Motto: “Your data is our data, your equipment is our equipment—anytime, any place, by any legal means.”</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1838595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24074" y="573194"/>
            <a:ext cx="7604335" cy="5888959"/>
          </a:xfrm>
          <a:prstGeom prst="rect">
            <a:avLst/>
          </a:prstGeom>
          <a:noFill/>
          <a:ln>
            <a:noFill/>
          </a:ln>
        </p:spPr>
      </p:pic>
      <p:grpSp>
        <p:nvGrpSpPr>
          <p:cNvPr id="7" name="Group 6"/>
          <p:cNvGrpSpPr/>
          <p:nvPr/>
        </p:nvGrpSpPr>
        <p:grpSpPr>
          <a:xfrm>
            <a:off x="1316180" y="5226242"/>
            <a:ext cx="5264729" cy="654243"/>
            <a:chOff x="1316180" y="5226242"/>
            <a:chExt cx="5264729" cy="654243"/>
          </a:xfrm>
        </p:grpSpPr>
        <p:sp>
          <p:nvSpPr>
            <p:cNvPr id="5" name="Oval 4"/>
            <p:cNvSpPr/>
            <p:nvPr/>
          </p:nvSpPr>
          <p:spPr>
            <a:xfrm>
              <a:off x="1316180" y="5226242"/>
              <a:ext cx="677333" cy="654243"/>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55091" y="5357092"/>
              <a:ext cx="4525818" cy="369332"/>
            </a:xfrm>
            <a:prstGeom prst="rect">
              <a:avLst/>
            </a:prstGeom>
            <a:solidFill>
              <a:schemeClr val="bg1"/>
            </a:solidFill>
            <a:ln w="38100" cmpd="sng">
              <a:solidFill>
                <a:schemeClr val="tx1"/>
              </a:solidFill>
            </a:ln>
          </p:spPr>
          <p:txBody>
            <a:bodyPr wrap="square" rtlCol="0">
              <a:spAutoFit/>
            </a:bodyPr>
            <a:lstStyle/>
            <a:p>
              <a:r>
                <a:rPr lang="en-US" dirty="0" smtClean="0"/>
                <a:t>= COMPROMISED COMPUTER/ROUTER/ETC.</a:t>
              </a:r>
              <a:endParaRPr lang="en-US" dirty="0"/>
            </a:p>
          </p:txBody>
        </p:sp>
      </p:grpSp>
      <p:sp>
        <p:nvSpPr>
          <p:cNvPr id="8" name="Footer Placeholder 7"/>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61301172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Warfare 1.0</a:t>
            </a:r>
            <a:endParaRPr lang="en-US" dirty="0"/>
          </a:p>
        </p:txBody>
      </p:sp>
      <p:pic>
        <p:nvPicPr>
          <p:cNvPr id="4" name="Content Placeholder 3"/>
          <p:cNvPicPr>
            <a:picLocks noGrp="1" noChangeAspect="1"/>
          </p:cNvPicPr>
          <p:nvPr>
            <p:ph idx="1"/>
          </p:nvPr>
        </p:nvPicPr>
        <p:blipFill>
          <a:blip r:embed="rId2"/>
          <a:srcRect t="-44272" b="-44272"/>
          <a:stretch>
            <a:fillRect/>
          </a:stretch>
        </p:blipFill>
        <p:spPr>
          <a:xfrm>
            <a:off x="685800" y="344488"/>
            <a:ext cx="7770813" cy="4257675"/>
          </a:xfrm>
        </p:spPr>
      </p:pic>
      <p:pic>
        <p:nvPicPr>
          <p:cNvPr id="5" name="Picture 4"/>
          <p:cNvPicPr>
            <a:picLocks noChangeAspect="1"/>
          </p:cNvPicPr>
          <p:nvPr/>
        </p:nvPicPr>
        <p:blipFill>
          <a:blip r:embed="rId3"/>
          <a:stretch>
            <a:fillRect/>
          </a:stretch>
        </p:blipFill>
        <p:spPr>
          <a:xfrm>
            <a:off x="818752" y="4021932"/>
            <a:ext cx="7537831" cy="1355725"/>
          </a:xfrm>
          <a:prstGeom prst="rect">
            <a:avLst/>
          </a:prstGeom>
        </p:spPr>
      </p:pic>
      <p:sp>
        <p:nvSpPr>
          <p:cNvPr id="3" name="Footer Placeholder 2"/>
          <p:cNvSpPr>
            <a:spLocks noGrp="1"/>
          </p:cNvSpPr>
          <p:nvPr>
            <p:ph type="ftr" sz="quarter" idx="11"/>
          </p:nvPr>
        </p:nvSpPr>
        <p:spPr/>
        <p:txBody>
          <a:bodyPr/>
          <a:lstStyle/>
          <a:p>
            <a:r>
              <a:rPr lang="en-US" smtClean="0"/>
              <a:t>M. Jones, Columbia   @nescioquid</a:t>
            </a:r>
            <a:endParaRPr lang="en-US"/>
          </a:p>
        </p:txBody>
      </p:sp>
      <p:sp>
        <p:nvSpPr>
          <p:cNvPr id="6" name="TextBox 5"/>
          <p:cNvSpPr txBox="1"/>
          <p:nvPr/>
        </p:nvSpPr>
        <p:spPr>
          <a:xfrm>
            <a:off x="1200514" y="5724508"/>
            <a:ext cx="5599535" cy="369332"/>
          </a:xfrm>
          <a:prstGeom prst="rect">
            <a:avLst/>
          </a:prstGeom>
          <a:noFill/>
        </p:spPr>
        <p:txBody>
          <a:bodyPr wrap="none" rtlCol="0">
            <a:spAutoFit/>
          </a:bodyPr>
          <a:lstStyle/>
          <a:p>
            <a:r>
              <a:rPr lang="en-US" dirty="0" smtClean="0"/>
              <a:t>Warfare include “exploitation, corruption, or destruction”</a:t>
            </a:r>
            <a:endParaRPr lang="en-US" dirty="0"/>
          </a:p>
        </p:txBody>
      </p:sp>
    </p:spTree>
    <p:extLst>
      <p:ext uri="{BB962C8B-B14F-4D97-AF65-F5344CB8AC3E}">
        <p14:creationId xmlns:p14="http://schemas.microsoft.com/office/powerpoint/2010/main" val="108491570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Network Attack:</a:t>
            </a:r>
            <a:br>
              <a:rPr lang="en-US" dirty="0" smtClean="0"/>
            </a:br>
            <a:r>
              <a:rPr lang="en-US" dirty="0" smtClean="0"/>
              <a:t> a bit of honesty</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30226" r="-30226"/>
          <a:stretch>
            <a:fillRect/>
          </a:stretch>
        </p:blipFill>
        <p:spPr bwMode="auto">
          <a:xfrm>
            <a:off x="685800" y="1648245"/>
            <a:ext cx="7770813" cy="4257022"/>
          </a:xfrm>
          <a:prstGeom prst="rect">
            <a:avLst/>
          </a:prstGeom>
          <a:noFill/>
          <a:ln>
            <a:noFill/>
          </a:ln>
        </p:spPr>
      </p:pic>
      <p:sp>
        <p:nvSpPr>
          <p:cNvPr id="3" name="Footer Placeholder 2"/>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95917422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Network Attack:</a:t>
            </a:r>
            <a:br>
              <a:rPr lang="en-US" dirty="0" smtClean="0"/>
            </a:br>
            <a:r>
              <a:rPr lang="en-US" dirty="0" smtClean="0"/>
              <a:t>euphemism</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30226" r="-30226"/>
          <a:stretch>
            <a:fillRect/>
          </a:stretch>
        </p:blipFill>
        <p:spPr bwMode="auto">
          <a:xfrm>
            <a:off x="-570094" y="2179583"/>
            <a:ext cx="6358467" cy="3363261"/>
          </a:xfrm>
          <a:prstGeom prst="rect">
            <a:avLst/>
          </a:prstGeom>
          <a:noFill/>
          <a:ln>
            <a:noFill/>
          </a:ln>
        </p:spPr>
      </p:pic>
      <p:pic>
        <p:nvPicPr>
          <p:cNvPr id="3" name="Picture 2"/>
          <p:cNvPicPr>
            <a:picLocks noChangeAspect="1"/>
          </p:cNvPicPr>
          <p:nvPr/>
        </p:nvPicPr>
        <p:blipFill>
          <a:blip r:embed="rId3"/>
          <a:stretch>
            <a:fillRect/>
          </a:stretch>
        </p:blipFill>
        <p:spPr>
          <a:xfrm>
            <a:off x="4546597" y="1869142"/>
            <a:ext cx="4456289" cy="4137982"/>
          </a:xfrm>
          <a:prstGeom prst="rect">
            <a:avLst/>
          </a:prstGeom>
        </p:spPr>
      </p:pic>
      <p:sp>
        <p:nvSpPr>
          <p:cNvPr id="5" name="TextBox 4"/>
          <p:cNvSpPr txBox="1"/>
          <p:nvPr/>
        </p:nvSpPr>
        <p:spPr>
          <a:xfrm>
            <a:off x="5630333" y="6138335"/>
            <a:ext cx="2156096" cy="369332"/>
          </a:xfrm>
          <a:prstGeom prst="rect">
            <a:avLst/>
          </a:prstGeom>
          <a:noFill/>
        </p:spPr>
        <p:txBody>
          <a:bodyPr wrap="none" rtlCol="0">
            <a:spAutoFit/>
          </a:bodyPr>
          <a:lstStyle/>
          <a:p>
            <a:r>
              <a:rPr lang="en-US" dirty="0" smtClean="0"/>
              <a:t>JP3-13, 1996, p. II-8</a:t>
            </a:r>
            <a:endParaRPr lang="en-US" dirty="0"/>
          </a:p>
        </p:txBody>
      </p:sp>
      <p:sp>
        <p:nvSpPr>
          <p:cNvPr id="6" name="Footer Placeholder 5"/>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5439225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Verbing</a:t>
            </a:r>
            <a:r>
              <a:rPr lang="en-US" dirty="0" smtClean="0"/>
              <a:t> </a:t>
            </a:r>
            <a:r>
              <a:rPr lang="en-US" dirty="0" err="1" smtClean="0"/>
              <a:t>weirds</a:t>
            </a:r>
            <a:r>
              <a:rPr lang="en-US" dirty="0" smtClean="0"/>
              <a:t> language</a:t>
            </a:r>
            <a:endParaRPr lang="en-US" dirty="0"/>
          </a:p>
        </p:txBody>
      </p:sp>
      <p:pic>
        <p:nvPicPr>
          <p:cNvPr id="5" name="Content Placeholder 4"/>
          <p:cNvPicPr>
            <a:picLocks noGrp="1" noChangeAspect="1"/>
          </p:cNvPicPr>
          <p:nvPr>
            <p:ph idx="1"/>
          </p:nvPr>
        </p:nvPicPr>
        <p:blipFill>
          <a:blip r:embed="rId2"/>
          <a:srcRect t="-36284" b="-36284"/>
          <a:stretch>
            <a:fillRect/>
          </a:stretch>
        </p:blipFill>
        <p:spPr>
          <a:xfrm>
            <a:off x="685800" y="1868488"/>
            <a:ext cx="7770813" cy="4257675"/>
          </a:xfrm>
        </p:spPr>
      </p:pic>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40670034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9270"/>
            <a:ext cx="7770813" cy="1429871"/>
          </a:xfrm>
        </p:spPr>
        <p:txBody>
          <a:bodyPr>
            <a:normAutofit fontScale="90000"/>
          </a:bodyPr>
          <a:lstStyle/>
          <a:p>
            <a:r>
              <a:rPr lang="en-US" dirty="0"/>
              <a:t> </a:t>
            </a:r>
            <a:r>
              <a:rPr lang="en-US" strike="dblStrike" dirty="0" smtClean="0"/>
              <a:t>“warfare”</a:t>
            </a:r>
            <a:r>
              <a:rPr lang="en-US" dirty="0" smtClean="0"/>
              <a:t> </a:t>
            </a:r>
            <a:br>
              <a:rPr lang="en-US" dirty="0" smtClean="0"/>
            </a:br>
            <a:r>
              <a:rPr lang="en-US" dirty="0" smtClean="0"/>
              <a:t>“</a:t>
            </a:r>
            <a:r>
              <a:rPr lang="en-US" dirty="0" smtClean="0"/>
              <a:t>exploitation” </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effectLst/>
              </a:rPr>
              <a:t>Creation of new category </a:t>
            </a:r>
            <a:r>
              <a:rPr lang="en-US" dirty="0" smtClean="0">
                <a:effectLst/>
              </a:rPr>
              <a:t>c. 1997-8 [??]</a:t>
            </a:r>
            <a:endParaRPr lang="en-US" dirty="0" smtClean="0">
              <a:effectLst/>
            </a:endParaRPr>
          </a:p>
          <a:p>
            <a:r>
              <a:rPr lang="en-US" dirty="0" smtClean="0">
                <a:effectLst/>
              </a:rPr>
              <a:t>computer network </a:t>
            </a:r>
            <a:r>
              <a:rPr lang="en-US" dirty="0">
                <a:effectLst/>
              </a:rPr>
              <a:t>exploitation </a:t>
            </a:r>
            <a:r>
              <a:rPr lang="en-US" dirty="0" smtClean="0">
                <a:effectLst/>
              </a:rPr>
              <a:t>[CNE]</a:t>
            </a:r>
            <a:r>
              <a:rPr lang="en-US" dirty="0" smtClean="0">
                <a:effectLst/>
              </a:rPr>
              <a:t>— “Enabling </a:t>
            </a:r>
            <a:r>
              <a:rPr lang="en-US" dirty="0">
                <a:effectLst/>
              </a:rPr>
              <a:t>operations and intelligence collection </a:t>
            </a:r>
            <a:r>
              <a:rPr lang="en-US" dirty="0" smtClean="0">
                <a:effectLst/>
              </a:rPr>
              <a:t>capabilities </a:t>
            </a:r>
            <a:r>
              <a:rPr lang="en-US" dirty="0">
                <a:effectLst/>
              </a:rPr>
              <a:t>conducted through the use of computer networks to gather data from target </a:t>
            </a:r>
            <a:r>
              <a:rPr lang="en-US" dirty="0" smtClean="0">
                <a:effectLst/>
              </a:rPr>
              <a:t>or </a:t>
            </a:r>
            <a:r>
              <a:rPr lang="en-US" dirty="0">
                <a:effectLst/>
              </a:rPr>
              <a:t>adversary automated information systems or networks</a:t>
            </a:r>
            <a:r>
              <a:rPr lang="en-US" dirty="0" smtClean="0">
                <a:effectLst/>
              </a:rPr>
              <a:t>.” </a:t>
            </a:r>
            <a:endParaRPr lang="en-US" dirty="0" smtClean="0">
              <a:effectLst/>
            </a:endParaRPr>
          </a:p>
          <a:p>
            <a:endParaRPr lang="en-US" dirty="0">
              <a:effectLst/>
            </a:endParaRPr>
          </a:p>
          <a:p>
            <a:r>
              <a:rPr lang="en-US" dirty="0" smtClean="0">
                <a:effectLst/>
              </a:rPr>
              <a:t>Such cracking </a:t>
            </a:r>
            <a:r>
              <a:rPr lang="en-US" i="1" dirty="0" smtClean="0">
                <a:effectLst/>
              </a:rPr>
              <a:t>not offensive warfare</a:t>
            </a:r>
            <a:r>
              <a:rPr lang="en-US" dirty="0" smtClean="0">
                <a:effectLst/>
              </a:rPr>
              <a:t>—a </a:t>
            </a:r>
            <a:r>
              <a:rPr lang="en-US" dirty="0" err="1" smtClean="0">
                <a:effectLst/>
              </a:rPr>
              <a:t>tertium</a:t>
            </a:r>
            <a:r>
              <a:rPr lang="en-US" dirty="0" smtClean="0">
                <a:effectLst/>
              </a:rPr>
              <a:t> quid</a:t>
            </a:r>
            <a:endParaRPr lang="en-US" i="1"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81691156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CNE as espionage</a:t>
            </a:r>
            <a:endParaRPr lang="en-US" dirty="0"/>
          </a:p>
        </p:txBody>
      </p:sp>
      <p:sp>
        <p:nvSpPr>
          <p:cNvPr id="3" name="Content Placeholder 2"/>
          <p:cNvSpPr>
            <a:spLocks noGrp="1"/>
          </p:cNvSpPr>
          <p:nvPr>
            <p:ph idx="1"/>
          </p:nvPr>
        </p:nvSpPr>
        <p:spPr/>
        <p:txBody>
          <a:bodyPr>
            <a:normAutofit/>
          </a:bodyPr>
          <a:lstStyle/>
          <a:p>
            <a:r>
              <a:rPr lang="en-US" dirty="0">
                <a:effectLst/>
              </a:rPr>
              <a:t>The treatment of espionage under international law may help us make an educated guess as to how the international community will react to information operations activities. . . . </a:t>
            </a:r>
            <a:r>
              <a:rPr lang="en-US" dirty="0" smtClean="0">
                <a:effectLst/>
              </a:rPr>
              <a:t>If </a:t>
            </a:r>
            <a:r>
              <a:rPr lang="en-US" dirty="0">
                <a:effectLst/>
              </a:rPr>
              <a:t>the activity results only in a breach of the perceived reliability of an information system, </a:t>
            </a:r>
            <a:r>
              <a:rPr lang="en-US" b="1" dirty="0">
                <a:effectLst/>
              </a:rPr>
              <a:t>it seems unlikely that the world community will be much exercised</a:t>
            </a:r>
            <a:r>
              <a:rPr lang="en-US" dirty="0" smtClean="0">
                <a:effectLst/>
              </a:rPr>
              <a:t>.”</a:t>
            </a:r>
            <a:endParaRPr lang="en-US" dirty="0">
              <a:effectLst/>
            </a:endParaRPr>
          </a:p>
          <a:p>
            <a:pPr lvl="1"/>
            <a:r>
              <a:rPr lang="en-US" dirty="0">
                <a:effectLst/>
              </a:rPr>
              <a:t>Johnson, “An Assessment of International Legal Issues in Information Operations,” 40</a:t>
            </a:r>
            <a:r>
              <a:rPr lang="en-US" dirty="0" smtClean="0">
                <a:effectLst/>
              </a:rPr>
              <a:t>.</a:t>
            </a:r>
          </a:p>
          <a:p>
            <a:pPr lvl="1"/>
            <a:endParaRPr lang="en-US" dirty="0">
              <a:effectLst/>
            </a:endParaRPr>
          </a:p>
          <a:p>
            <a:pPr lvl="1"/>
            <a:r>
              <a:rPr lang="en-US" dirty="0" smtClean="0">
                <a:effectLst/>
              </a:rPr>
              <a:t>Gov’t contractors produce series of legal guides….</a:t>
            </a:r>
            <a:endParaRPr lang="en-US" dirty="0">
              <a:effectLst/>
            </a:endParaRPr>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6788071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funny kind of espionage..</a:t>
            </a:r>
            <a:endParaRPr lang="en-US" dirty="0"/>
          </a:p>
        </p:txBody>
      </p:sp>
      <p:sp>
        <p:nvSpPr>
          <p:cNvPr id="3" name="Content Placeholder 2"/>
          <p:cNvSpPr>
            <a:spLocks noGrp="1"/>
          </p:cNvSpPr>
          <p:nvPr>
            <p:ph idx="1"/>
          </p:nvPr>
        </p:nvSpPr>
        <p:spPr/>
        <p:txBody>
          <a:bodyPr/>
          <a:lstStyle/>
          <a:p>
            <a:r>
              <a:rPr lang="en-US" dirty="0" smtClean="0">
                <a:effectLst/>
              </a:rPr>
              <a:t>“First</a:t>
            </a:r>
            <a:r>
              <a:rPr lang="en-US" dirty="0">
                <a:effectLst/>
              </a:rPr>
              <a:t>, espionage used to be a lot more difficult. Cold Warriors did not anticipate the wholesale plunder of our industrial secrets. Second, the </a:t>
            </a:r>
            <a:r>
              <a:rPr lang="en-US" dirty="0" smtClean="0">
                <a:effectLst/>
              </a:rPr>
              <a:t>techniques </a:t>
            </a:r>
            <a:r>
              <a:rPr lang="en-US" dirty="0">
                <a:effectLst/>
              </a:rPr>
              <a:t>of cyber espionage and cyber attack are often identical, and cyber espionage is usually a necessary prerequisite for cyber attack</a:t>
            </a:r>
            <a:r>
              <a:rPr lang="en-US" dirty="0" smtClean="0">
                <a:effectLst/>
              </a:rPr>
              <a:t>.”</a:t>
            </a:r>
          </a:p>
          <a:p>
            <a:r>
              <a:rPr lang="en-US" dirty="0" smtClean="0">
                <a:effectLst/>
              </a:rPr>
              <a:t>[1] Scale of espionage</a:t>
            </a:r>
          </a:p>
          <a:p>
            <a:r>
              <a:rPr lang="en-US" dirty="0" smtClean="0">
                <a:effectLst/>
              </a:rPr>
              <a:t>[2] Non-distinctiveness </a:t>
            </a: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71532092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funny kind of espionage..</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effectLst/>
              </a:rPr>
              <a:t>Cyber espionage, far from being simply the copying of information from a system, ordinarily requires some form of cyber maneuvering that makes it possible to </a:t>
            </a:r>
            <a:r>
              <a:rPr lang="en-US" dirty="0" err="1">
                <a:effectLst/>
              </a:rPr>
              <a:t>exfiltrate</a:t>
            </a:r>
            <a:r>
              <a:rPr lang="en-US" dirty="0">
                <a:effectLst/>
              </a:rPr>
              <a:t> information</a:t>
            </a:r>
            <a:r>
              <a:rPr lang="en-US" dirty="0" smtClean="0">
                <a:effectLst/>
              </a:rPr>
              <a:t>. </a:t>
            </a:r>
            <a:r>
              <a:rPr lang="en-US" dirty="0">
                <a:effectLst/>
              </a:rPr>
              <a:t>That maneuvering, or “enabling” as it is sometimes called, requires the same techniques as an operation that is intended solely to disrupt</a:t>
            </a:r>
            <a:r>
              <a:rPr lang="en-US" dirty="0" smtClean="0">
                <a:effectLst/>
              </a:rPr>
              <a:t>.”</a:t>
            </a:r>
          </a:p>
          <a:p>
            <a:pPr marL="0" indent="0">
              <a:buNone/>
            </a:pPr>
            <a:r>
              <a:rPr lang="en-US" dirty="0" smtClean="0">
                <a:effectLst/>
              </a:rPr>
              <a:t>….</a:t>
            </a:r>
            <a:r>
              <a:rPr lang="en-US" dirty="0">
                <a:effectLst/>
              </a:rPr>
              <a:t> Often, the only difference between military cyber operations intended to collect intelligence and those designed to deliver cyber effects is the </a:t>
            </a:r>
            <a:r>
              <a:rPr lang="en-US" dirty="0" smtClean="0">
                <a:effectLst/>
              </a:rPr>
              <a:t>intent…” </a:t>
            </a: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37912151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funny kind of espionage..</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effectLst/>
              </a:rPr>
              <a:t>Cyber espionage, far from being simply the copying of information from a system, ordinarily requires some form of cyber maneuvering that makes it possible to </a:t>
            </a:r>
            <a:r>
              <a:rPr lang="en-US" dirty="0" err="1">
                <a:effectLst/>
              </a:rPr>
              <a:t>exfiltrate</a:t>
            </a:r>
            <a:r>
              <a:rPr lang="en-US" dirty="0">
                <a:effectLst/>
              </a:rPr>
              <a:t> information</a:t>
            </a:r>
            <a:r>
              <a:rPr lang="en-US" dirty="0" smtClean="0">
                <a:effectLst/>
              </a:rPr>
              <a:t>. </a:t>
            </a:r>
            <a:r>
              <a:rPr lang="en-US" dirty="0">
                <a:effectLst/>
              </a:rPr>
              <a:t>That maneuvering, or “enabling” as it is sometimes called, requires the same techniques as an operation that is intended solely to disrupt</a:t>
            </a:r>
            <a:r>
              <a:rPr lang="en-US" dirty="0" smtClean="0">
                <a:effectLst/>
              </a:rPr>
              <a:t>.”</a:t>
            </a:r>
          </a:p>
          <a:p>
            <a:pPr marL="0" indent="0">
              <a:buNone/>
            </a:pPr>
            <a:r>
              <a:rPr lang="en-US" dirty="0" smtClean="0">
                <a:effectLst/>
              </a:rPr>
              <a:t>….</a:t>
            </a:r>
            <a:r>
              <a:rPr lang="en-US" dirty="0">
                <a:effectLst/>
              </a:rPr>
              <a:t> Often, the only difference between military cyber operations intended to collect intelligence and those designed to deliver cyber effects is the </a:t>
            </a:r>
            <a:r>
              <a:rPr lang="en-US" dirty="0" smtClean="0">
                <a:effectLst/>
              </a:rPr>
              <a:t>intent…” </a:t>
            </a: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
        <p:nvSpPr>
          <p:cNvPr id="5" name="TextBox 4"/>
          <p:cNvSpPr txBox="1"/>
          <p:nvPr/>
        </p:nvSpPr>
        <p:spPr>
          <a:xfrm>
            <a:off x="1792301" y="1550894"/>
            <a:ext cx="5056426" cy="4093428"/>
          </a:xfrm>
          <a:prstGeom prst="rect">
            <a:avLst/>
          </a:prstGeom>
          <a:solidFill>
            <a:schemeClr val="bg1"/>
          </a:solidFill>
        </p:spPr>
        <p:txBody>
          <a:bodyPr wrap="square" rtlCol="0">
            <a:spAutoFit/>
          </a:bodyPr>
          <a:lstStyle/>
          <a:p>
            <a:endParaRPr lang="en-US" sz="2000" baseline="30000" dirty="0" smtClean="0"/>
          </a:p>
          <a:p>
            <a:r>
              <a:rPr lang="en-US" sz="2000" dirty="0" smtClean="0"/>
              <a:t>Which tenured radicals? </a:t>
            </a:r>
            <a:endParaRPr lang="en-US" sz="2000" dirty="0"/>
          </a:p>
          <a:p>
            <a:endParaRPr lang="en-US" sz="2000" dirty="0"/>
          </a:p>
          <a:p>
            <a:r>
              <a:rPr lang="en-US" sz="2000" dirty="0"/>
              <a:t>Gary D. </a:t>
            </a:r>
            <a:r>
              <a:rPr lang="en-US" sz="2000" dirty="0" smtClean="0"/>
              <a:t>Brown </a:t>
            </a:r>
            <a:r>
              <a:rPr lang="en-US" sz="2000" dirty="0"/>
              <a:t>Colonel, USAF (ret.). Senior Legal Advisor at U.S. Cyber Command, 2010-2012. </a:t>
            </a:r>
          </a:p>
          <a:p>
            <a:endParaRPr lang="en-US" sz="2000" dirty="0" smtClean="0"/>
          </a:p>
          <a:p>
            <a:endParaRPr lang="en-US" sz="2000" dirty="0"/>
          </a:p>
          <a:p>
            <a:r>
              <a:rPr lang="en-US" sz="2000" dirty="0" smtClean="0"/>
              <a:t>Andrew </a:t>
            </a:r>
            <a:r>
              <a:rPr lang="en-US" sz="2000" dirty="0"/>
              <a:t>O. </a:t>
            </a:r>
            <a:r>
              <a:rPr lang="en-US" sz="2000" dirty="0" smtClean="0"/>
              <a:t>Metcalf </a:t>
            </a:r>
            <a:r>
              <a:rPr lang="en-US" sz="2000" dirty="0"/>
              <a:t>Lieutenant Colonel, USMC. Senior Legal Advisor to U.S. Marine Corps Forces Cyberspace Command.</a:t>
            </a:r>
          </a:p>
          <a:p>
            <a:endParaRPr lang="en-US" sz="2000" dirty="0"/>
          </a:p>
          <a:p>
            <a:endParaRPr lang="en-US" sz="2000" baseline="30000" dirty="0" smtClean="0"/>
          </a:p>
          <a:p>
            <a:endParaRPr lang="en-US" sz="2000" baseline="30000" dirty="0"/>
          </a:p>
        </p:txBody>
      </p:sp>
    </p:spTree>
    <p:extLst>
      <p:ext uri="{BB962C8B-B14F-4D97-AF65-F5344CB8AC3E}">
        <p14:creationId xmlns:p14="http://schemas.microsoft.com/office/powerpoint/2010/main" val="2678553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6712417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Janus Faced Agency</a:t>
            </a:r>
            <a:endParaRPr lang="en-US" dirty="0"/>
          </a:p>
        </p:txBody>
      </p:sp>
      <p:sp>
        <p:nvSpPr>
          <p:cNvPr id="3" name="Text Placeholder 2"/>
          <p:cNvSpPr>
            <a:spLocks noGrp="1"/>
          </p:cNvSpPr>
          <p:nvPr>
            <p:ph type="body" idx="1"/>
          </p:nvPr>
        </p:nvSpPr>
        <p:spPr>
          <a:xfrm>
            <a:off x="7821" y="1560443"/>
            <a:ext cx="3611880" cy="614082"/>
          </a:xfrm>
        </p:spPr>
        <p:txBody>
          <a:bodyPr/>
          <a:lstStyle/>
          <a:p>
            <a:r>
              <a:rPr lang="en-US" dirty="0" err="1" smtClean="0"/>
              <a:t>SigInt</a:t>
            </a:r>
            <a:endParaRPr lang="en-US" dirty="0"/>
          </a:p>
        </p:txBody>
      </p:sp>
      <p:sp>
        <p:nvSpPr>
          <p:cNvPr id="4" name="Content Placeholder 3"/>
          <p:cNvSpPr>
            <a:spLocks noGrp="1"/>
          </p:cNvSpPr>
          <p:nvPr>
            <p:ph sz="half" idx="2"/>
          </p:nvPr>
        </p:nvSpPr>
        <p:spPr>
          <a:xfrm>
            <a:off x="822654" y="2333370"/>
            <a:ext cx="2427051" cy="3687762"/>
          </a:xfrm>
        </p:spPr>
        <p:txBody>
          <a:bodyPr/>
          <a:lstStyle/>
          <a:p>
            <a:pPr marL="0" indent="0">
              <a:buNone/>
            </a:pPr>
            <a:endParaRPr lang="en-US" dirty="0" smtClean="0"/>
          </a:p>
          <a:p>
            <a:pPr marL="0" indent="0">
              <a:buNone/>
            </a:pPr>
            <a:endParaRPr lang="en-US" dirty="0"/>
          </a:p>
          <a:p>
            <a:pPr marL="0" indent="0">
              <a:buNone/>
            </a:pPr>
            <a:r>
              <a:rPr lang="en-US" dirty="0" smtClean="0"/>
              <a:t>Exploit communications</a:t>
            </a:r>
            <a:endParaRPr lang="en-US" dirty="0"/>
          </a:p>
        </p:txBody>
      </p:sp>
      <p:sp>
        <p:nvSpPr>
          <p:cNvPr id="5" name="Text Placeholder 4"/>
          <p:cNvSpPr>
            <a:spLocks noGrp="1"/>
          </p:cNvSpPr>
          <p:nvPr>
            <p:ph type="body" sz="quarter" idx="3"/>
          </p:nvPr>
        </p:nvSpPr>
        <p:spPr>
          <a:xfrm>
            <a:off x="5494858" y="1550895"/>
            <a:ext cx="3611880" cy="614082"/>
          </a:xfrm>
        </p:spPr>
        <p:txBody>
          <a:bodyPr/>
          <a:lstStyle/>
          <a:p>
            <a:r>
              <a:rPr lang="en-US" dirty="0" smtClean="0"/>
              <a:t>Information Assurance</a:t>
            </a:r>
            <a:endParaRPr lang="en-US" dirty="0"/>
          </a:p>
        </p:txBody>
      </p:sp>
      <p:sp>
        <p:nvSpPr>
          <p:cNvPr id="6" name="Content Placeholder 5"/>
          <p:cNvSpPr>
            <a:spLocks noGrp="1"/>
          </p:cNvSpPr>
          <p:nvPr>
            <p:ph sz="quarter" idx="4"/>
          </p:nvPr>
        </p:nvSpPr>
        <p:spPr>
          <a:xfrm>
            <a:off x="5939242" y="2438400"/>
            <a:ext cx="2518163" cy="3687762"/>
          </a:xfrm>
        </p:spPr>
        <p:txBody>
          <a:bodyPr/>
          <a:lstStyle/>
          <a:p>
            <a:pPr marL="0" indent="0">
              <a:buNone/>
            </a:pPr>
            <a:endParaRPr lang="en-US" dirty="0" smtClean="0"/>
          </a:p>
          <a:p>
            <a:pPr marL="0" indent="0">
              <a:buNone/>
            </a:pPr>
            <a:endParaRPr lang="en-US" dirty="0" smtClean="0"/>
          </a:p>
          <a:p>
            <a:pPr marL="0" indent="0">
              <a:buNone/>
            </a:pPr>
            <a:r>
              <a:rPr lang="en-US" dirty="0" smtClean="0"/>
              <a:t>Protect Communications</a:t>
            </a:r>
          </a:p>
          <a:p>
            <a:pPr marL="0" indent="0">
              <a:buNone/>
            </a:pPr>
            <a:r>
              <a:rPr lang="en-US" dirty="0" smtClean="0"/>
              <a:t>(COMSEC)</a:t>
            </a:r>
            <a:endParaRPr lang="en-US" dirty="0"/>
          </a:p>
        </p:txBody>
      </p:sp>
      <p:sp>
        <p:nvSpPr>
          <p:cNvPr id="7" name="Footer Placeholder 6"/>
          <p:cNvSpPr>
            <a:spLocks noGrp="1"/>
          </p:cNvSpPr>
          <p:nvPr>
            <p:ph type="ftr" sz="quarter" idx="11"/>
          </p:nvPr>
        </p:nvSpPr>
        <p:spPr/>
        <p:txBody>
          <a:bodyPr/>
          <a:lstStyle/>
          <a:p>
            <a:r>
              <a:rPr lang="en-US" smtClean="0"/>
              <a:t>M. Jones, Columbia   @nescioquid</a:t>
            </a:r>
            <a:endParaRPr lang="en-US"/>
          </a:p>
        </p:txBody>
      </p:sp>
      <p:pic>
        <p:nvPicPr>
          <p:cNvPr id="8" name="Picture 7"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967" y="2489543"/>
            <a:ext cx="2590800" cy="3136900"/>
          </a:xfrm>
          <a:prstGeom prst="rect">
            <a:avLst/>
          </a:prstGeom>
        </p:spPr>
      </p:pic>
    </p:spTree>
    <p:extLst>
      <p:ext uri="{BB962C8B-B14F-4D97-AF65-F5344CB8AC3E}">
        <p14:creationId xmlns:p14="http://schemas.microsoft.com/office/powerpoint/2010/main" val="198552581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Janus Faced Agency</a:t>
            </a:r>
            <a:endParaRPr lang="en-US" dirty="0"/>
          </a:p>
        </p:txBody>
      </p:sp>
      <p:sp>
        <p:nvSpPr>
          <p:cNvPr id="3" name="Text Placeholder 2"/>
          <p:cNvSpPr>
            <a:spLocks noGrp="1"/>
          </p:cNvSpPr>
          <p:nvPr>
            <p:ph type="body" idx="1"/>
          </p:nvPr>
        </p:nvSpPr>
        <p:spPr>
          <a:xfrm>
            <a:off x="7821" y="1560443"/>
            <a:ext cx="3611880" cy="614082"/>
          </a:xfrm>
        </p:spPr>
        <p:txBody>
          <a:bodyPr/>
          <a:lstStyle/>
          <a:p>
            <a:r>
              <a:rPr lang="en-US" dirty="0" err="1" smtClean="0"/>
              <a:t>SigInt</a:t>
            </a:r>
            <a:endParaRPr lang="en-US" dirty="0"/>
          </a:p>
        </p:txBody>
      </p:sp>
      <p:sp>
        <p:nvSpPr>
          <p:cNvPr id="4" name="Content Placeholder 3"/>
          <p:cNvSpPr>
            <a:spLocks noGrp="1"/>
          </p:cNvSpPr>
          <p:nvPr>
            <p:ph sz="half" idx="2"/>
          </p:nvPr>
        </p:nvSpPr>
        <p:spPr>
          <a:xfrm>
            <a:off x="822654" y="2333370"/>
            <a:ext cx="2427051" cy="3687762"/>
          </a:xfrm>
        </p:spPr>
        <p:txBody>
          <a:bodyPr/>
          <a:lstStyle/>
          <a:p>
            <a:pPr marL="0" indent="0">
              <a:buNone/>
            </a:pPr>
            <a:endParaRPr lang="en-US" dirty="0" smtClean="0"/>
          </a:p>
          <a:p>
            <a:pPr marL="0" indent="0">
              <a:buNone/>
            </a:pPr>
            <a:endParaRPr lang="en-US" dirty="0"/>
          </a:p>
          <a:p>
            <a:pPr marL="0" indent="0">
              <a:buNone/>
            </a:pPr>
            <a:r>
              <a:rPr lang="en-US" dirty="0" smtClean="0"/>
              <a:t>Exploit communications</a:t>
            </a:r>
            <a:endParaRPr lang="en-US" dirty="0"/>
          </a:p>
        </p:txBody>
      </p:sp>
      <p:sp>
        <p:nvSpPr>
          <p:cNvPr id="5" name="Text Placeholder 4"/>
          <p:cNvSpPr>
            <a:spLocks noGrp="1"/>
          </p:cNvSpPr>
          <p:nvPr>
            <p:ph type="body" sz="quarter" idx="3"/>
          </p:nvPr>
        </p:nvSpPr>
        <p:spPr>
          <a:xfrm>
            <a:off x="5494858" y="1550895"/>
            <a:ext cx="3611880" cy="614082"/>
          </a:xfrm>
        </p:spPr>
        <p:txBody>
          <a:bodyPr/>
          <a:lstStyle/>
          <a:p>
            <a:r>
              <a:rPr lang="en-US" dirty="0" smtClean="0"/>
              <a:t>Information Assurance</a:t>
            </a:r>
            <a:endParaRPr lang="en-US" dirty="0"/>
          </a:p>
        </p:txBody>
      </p:sp>
      <p:sp>
        <p:nvSpPr>
          <p:cNvPr id="6" name="Content Placeholder 5"/>
          <p:cNvSpPr>
            <a:spLocks noGrp="1"/>
          </p:cNvSpPr>
          <p:nvPr>
            <p:ph sz="quarter" idx="4"/>
          </p:nvPr>
        </p:nvSpPr>
        <p:spPr>
          <a:xfrm>
            <a:off x="5939242" y="2438400"/>
            <a:ext cx="2518163" cy="3687762"/>
          </a:xfrm>
        </p:spPr>
        <p:txBody>
          <a:bodyPr/>
          <a:lstStyle/>
          <a:p>
            <a:pPr marL="0" indent="0">
              <a:buNone/>
            </a:pPr>
            <a:endParaRPr lang="en-US" dirty="0" smtClean="0"/>
          </a:p>
          <a:p>
            <a:pPr marL="0" indent="0">
              <a:buNone/>
            </a:pPr>
            <a:endParaRPr lang="en-US" dirty="0" smtClean="0"/>
          </a:p>
          <a:p>
            <a:pPr marL="0" indent="0">
              <a:buNone/>
            </a:pPr>
            <a:r>
              <a:rPr lang="en-US" dirty="0" smtClean="0"/>
              <a:t>Protect Communications</a:t>
            </a:r>
          </a:p>
          <a:p>
            <a:pPr marL="0" indent="0">
              <a:buNone/>
            </a:pPr>
            <a:r>
              <a:rPr lang="en-US" dirty="0" smtClean="0"/>
              <a:t>(COMSEC)</a:t>
            </a:r>
            <a:endParaRPr lang="en-US" dirty="0"/>
          </a:p>
        </p:txBody>
      </p:sp>
      <p:sp>
        <p:nvSpPr>
          <p:cNvPr id="7" name="Footer Placeholder 6"/>
          <p:cNvSpPr>
            <a:spLocks noGrp="1"/>
          </p:cNvSpPr>
          <p:nvPr>
            <p:ph type="ftr" sz="quarter" idx="11"/>
          </p:nvPr>
        </p:nvSpPr>
        <p:spPr/>
        <p:txBody>
          <a:bodyPr/>
          <a:lstStyle/>
          <a:p>
            <a:r>
              <a:rPr lang="en-US" smtClean="0"/>
              <a:t>M. Jones, Columbia   @nescioquid</a:t>
            </a:r>
            <a:endParaRPr lang="en-US"/>
          </a:p>
        </p:txBody>
      </p:sp>
      <p:pic>
        <p:nvPicPr>
          <p:cNvPr id="8" name="Picture 7"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967" y="2489543"/>
            <a:ext cx="2590800" cy="3136900"/>
          </a:xfrm>
          <a:prstGeom prst="rect">
            <a:avLst/>
          </a:prstGeom>
        </p:spPr>
      </p:pic>
      <p:sp>
        <p:nvSpPr>
          <p:cNvPr id="9" name="TextBox 8"/>
          <p:cNvSpPr txBox="1"/>
          <p:nvPr/>
        </p:nvSpPr>
        <p:spPr>
          <a:xfrm>
            <a:off x="1305650" y="3466089"/>
            <a:ext cx="6421424" cy="2308324"/>
          </a:xfrm>
          <a:prstGeom prst="rect">
            <a:avLst/>
          </a:prstGeom>
          <a:solidFill>
            <a:schemeClr val="bg1"/>
          </a:solidFill>
        </p:spPr>
        <p:txBody>
          <a:bodyPr wrap="square" rtlCol="0">
            <a:spAutoFit/>
          </a:bodyPr>
          <a:lstStyle/>
          <a:p>
            <a:r>
              <a:rPr lang="en-US" dirty="0" smtClean="0"/>
              <a:t>One of the biggest challenges we face is balance the two [missions]… The systems or techniques we develop have the capacity to come back on us in the form of increasingly sophisticated target systems. [….] How to draw a policy to balance those two issues is extremely important to our continued success—on both sides. </a:t>
            </a:r>
          </a:p>
          <a:p>
            <a:endParaRPr lang="en-US" dirty="0"/>
          </a:p>
          <a:p>
            <a:r>
              <a:rPr lang="en-US" dirty="0" smtClean="0"/>
              <a:t>“Confronting </a:t>
            </a:r>
            <a:r>
              <a:rPr lang="en-US" dirty="0"/>
              <a:t>the Intelligence Future (U) An Interview with William P. Crowell, NSA's Deputy Director (U</a:t>
            </a:r>
            <a:r>
              <a:rPr lang="en-US" dirty="0" smtClean="0"/>
              <a:t>)”</a:t>
            </a:r>
            <a:endParaRPr lang="en-US" dirty="0"/>
          </a:p>
        </p:txBody>
      </p:sp>
    </p:spTree>
    <p:extLst>
      <p:ext uri="{BB962C8B-B14F-4D97-AF65-F5344CB8AC3E}">
        <p14:creationId xmlns:p14="http://schemas.microsoft.com/office/powerpoint/2010/main" val="2107553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7" name="Footer Placeholder 6"/>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347241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then and now</a:t>
            </a:r>
            <a:endParaRPr lang="en-US" dirty="0"/>
          </a:p>
        </p:txBody>
      </p:sp>
      <p:sp>
        <p:nvSpPr>
          <p:cNvPr id="3" name="Content Placeholder 2"/>
          <p:cNvSpPr>
            <a:spLocks noGrp="1"/>
          </p:cNvSpPr>
          <p:nvPr>
            <p:ph idx="1"/>
          </p:nvPr>
        </p:nvSpPr>
        <p:spPr/>
        <p:txBody>
          <a:bodyPr>
            <a:normAutofit/>
          </a:bodyPr>
          <a:lstStyle/>
          <a:p>
            <a:r>
              <a:rPr lang="en-US" dirty="0">
                <a:effectLst/>
              </a:rPr>
              <a:t>“NSA Valued in the 1980s, Accuracy, Deep Knowledge, Thorough expertise, Productivity and Reputation […].</a:t>
            </a:r>
            <a:r>
              <a:rPr lang="en-US" dirty="0" smtClean="0">
                <a:effectLst/>
              </a:rPr>
              <a:t>”</a:t>
            </a:r>
          </a:p>
          <a:p>
            <a:endParaRPr lang="en-US" dirty="0">
              <a:effectLst/>
            </a:endParaRPr>
          </a:p>
          <a:p>
            <a:r>
              <a:rPr lang="en-US" dirty="0" smtClean="0">
                <a:effectLst/>
              </a:rPr>
              <a:t> “</a:t>
            </a:r>
            <a:r>
              <a:rPr lang="en-US" dirty="0">
                <a:effectLst/>
              </a:rPr>
              <a:t>NSA valued in the 2000s […] Speed-getting it 80 percent right now could make all the difference in saving lives. (Of course, if it were targeting information that would mean killing innocents 20 percent of the time.)</a:t>
            </a:r>
            <a:r>
              <a:rPr lang="en-US" dirty="0" smtClean="0">
                <a:effectLst/>
              </a:rPr>
              <a:t>”</a:t>
            </a:r>
          </a:p>
          <a:p>
            <a:endParaRPr lang="en-US" dirty="0">
              <a:effectLst/>
            </a:endParaRPr>
          </a:p>
          <a:p>
            <a:pPr lvl="2"/>
            <a:r>
              <a:rPr lang="en-US" dirty="0" smtClean="0">
                <a:effectLst/>
              </a:rPr>
              <a:t>redacted</a:t>
            </a:r>
            <a:r>
              <a:rPr lang="en-US" dirty="0">
                <a:effectLst/>
              </a:rPr>
              <a:t>, “NSA Culture, 1980s to the 21st Century--a SID Perspective,” </a:t>
            </a:r>
            <a:r>
              <a:rPr lang="en-US" i="1" dirty="0" err="1">
                <a:effectLst/>
              </a:rPr>
              <a:t>Cryptological</a:t>
            </a:r>
            <a:r>
              <a:rPr lang="en-US" i="1" dirty="0">
                <a:effectLst/>
              </a:rPr>
              <a:t> Quarterly</a:t>
            </a:r>
            <a:r>
              <a:rPr lang="en-US" dirty="0">
                <a:effectLst/>
              </a:rPr>
              <a:t> 30, no. 4 (</a:t>
            </a:r>
            <a:r>
              <a:rPr lang="en-US" dirty="0" err="1">
                <a:effectLst/>
              </a:rPr>
              <a:t>n.d.</a:t>
            </a:r>
            <a:r>
              <a:rPr lang="en-US" dirty="0">
                <a:effectLst/>
              </a:rPr>
              <a:t>): 84. </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21564817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Snowden </a:t>
            </a:r>
            <a:br>
              <a:rPr lang="en-US" dirty="0" smtClean="0"/>
            </a:br>
            <a:endParaRPr lang="en-US" dirty="0"/>
          </a:p>
        </p:txBody>
      </p:sp>
      <p:sp>
        <p:nvSpPr>
          <p:cNvPr id="3" name="Content Placeholder 2"/>
          <p:cNvSpPr>
            <a:spLocks noGrp="1"/>
          </p:cNvSpPr>
          <p:nvPr>
            <p:ph idx="1"/>
          </p:nvPr>
        </p:nvSpPr>
        <p:spPr>
          <a:xfrm>
            <a:off x="685800" y="2721429"/>
            <a:ext cx="7770813" cy="2836082"/>
          </a:xfrm>
        </p:spPr>
        <p:txBody>
          <a:bodyPr>
            <a:normAutofit/>
          </a:bodyPr>
          <a:lstStyle/>
          <a:p>
            <a:pPr marL="0" indent="0" algn="ctr">
              <a:buNone/>
            </a:pPr>
            <a:r>
              <a:rPr lang="en-US" sz="4400" dirty="0" smtClean="0"/>
              <a:t>Breadth</a:t>
            </a:r>
          </a:p>
          <a:p>
            <a:pPr marL="0" indent="0" algn="ctr">
              <a:buNone/>
            </a:pPr>
            <a:r>
              <a:rPr lang="en-US" sz="4400" dirty="0" smtClean="0"/>
              <a:t>Depth</a:t>
            </a:r>
            <a:endParaRPr lang="en-US" sz="4400"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8105880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1980s vs. 2000s</a:t>
            </a:r>
            <a:endParaRPr lang="en-US" dirty="0"/>
          </a:p>
        </p:txBody>
      </p:sp>
      <p:sp>
        <p:nvSpPr>
          <p:cNvPr id="3" name="Content Placeholder 2"/>
          <p:cNvSpPr>
            <a:spLocks noGrp="1"/>
          </p:cNvSpPr>
          <p:nvPr>
            <p:ph idx="1"/>
          </p:nvPr>
        </p:nvSpPr>
        <p:spPr/>
        <p:txBody>
          <a:bodyPr/>
          <a:lstStyle/>
          <a:p>
            <a:r>
              <a:rPr lang="en-US" dirty="0"/>
              <a:t>“NSA Valued in the 1980s, Accuracy, Deep Knowledge, Thorough expertise, Productivity and Reputation […].</a:t>
            </a:r>
            <a:r>
              <a:rPr lang="en-US" dirty="0" smtClean="0"/>
              <a:t>”</a:t>
            </a:r>
          </a:p>
          <a:p>
            <a:endParaRPr lang="en-US" dirty="0"/>
          </a:p>
          <a:p>
            <a:r>
              <a:rPr lang="en-US" dirty="0" smtClean="0"/>
              <a:t> </a:t>
            </a:r>
            <a:r>
              <a:rPr lang="en-US" dirty="0"/>
              <a:t>In the asymmetric world of a dizzying array of potential </a:t>
            </a:r>
            <a:r>
              <a:rPr lang="en-US" dirty="0" smtClean="0"/>
              <a:t>enemies: “</a:t>
            </a:r>
            <a:r>
              <a:rPr lang="en-US" dirty="0"/>
              <a:t>NSA valued in the 2000s […] Speed-getting it 80 percent right now could make all the difference in saving lives. (Of course, if it were targeting information that would mean killing innocents 20 percent of the time.)” </a:t>
            </a:r>
          </a:p>
        </p:txBody>
      </p:sp>
      <p:pic>
        <p:nvPicPr>
          <p:cNvPr id="4" name="Picture 3"/>
          <p:cNvPicPr>
            <a:picLocks noChangeAspect="1"/>
          </p:cNvPicPr>
          <p:nvPr/>
        </p:nvPicPr>
        <p:blipFill>
          <a:blip r:embed="rId2"/>
          <a:stretch>
            <a:fillRect/>
          </a:stretch>
        </p:blipFill>
        <p:spPr>
          <a:xfrm>
            <a:off x="755370" y="482600"/>
            <a:ext cx="7467600" cy="5880100"/>
          </a:xfrm>
          <a:prstGeom prst="rect">
            <a:avLst/>
          </a:prstGeom>
        </p:spPr>
      </p:pic>
      <p:sp>
        <p:nvSpPr>
          <p:cNvPr id="5" name="Footer Placeholder 4"/>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419728231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collection”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effectLst/>
              </a:rPr>
              <a:t>Operations and related programs or activities conducted by or on behalf of the United States Government, in or through cyberspace, for the </a:t>
            </a:r>
            <a:r>
              <a:rPr lang="en-US" b="1" dirty="0">
                <a:effectLst/>
              </a:rPr>
              <a:t>primary purpose </a:t>
            </a:r>
            <a:r>
              <a:rPr lang="en-US" dirty="0">
                <a:effectLst/>
              </a:rPr>
              <a:t>of collecting </a:t>
            </a:r>
            <a:r>
              <a:rPr lang="en-US" dirty="0" smtClean="0">
                <a:effectLst/>
              </a:rPr>
              <a:t>intelligence. . . .from  </a:t>
            </a:r>
            <a:r>
              <a:rPr lang="en-US" dirty="0">
                <a:effectLst/>
              </a:rPr>
              <a:t>computers, information or communications systems, or networks with the intent to remain undetected. Cyber collection entails accessing a computer, information system, or network without authorization from the owner or operator of that computer, information system, or network or from a party to a communication or by exceeding authorized access. </a:t>
            </a:r>
            <a:r>
              <a:rPr lang="en-US" b="1" dirty="0">
                <a:effectLst/>
              </a:rPr>
              <a:t>Cyber collection includes those activities essential and inherent to enabling cyber collection, such as inhibiting detection or attribution, even if they create cyber effects.” </a:t>
            </a:r>
            <a:endParaRPr lang="en-US" b="1" dirty="0" smtClean="0">
              <a:effectLst/>
            </a:endParaRPr>
          </a:p>
          <a:p>
            <a:r>
              <a:rPr lang="en-US" dirty="0" smtClean="0">
                <a:effectLst/>
              </a:rPr>
              <a:t>“</a:t>
            </a:r>
            <a:r>
              <a:rPr lang="en-US" dirty="0">
                <a:effectLst/>
              </a:rPr>
              <a:t>Presidential Policy Directive (PPD)-20: U.S. Cyber Operations Policy,” 2–3.  </a:t>
            </a:r>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428606441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effects”</a:t>
            </a:r>
            <a:endParaRPr lang="en-US" dirty="0"/>
          </a:p>
        </p:txBody>
      </p:sp>
      <p:sp>
        <p:nvSpPr>
          <p:cNvPr id="3" name="Content Placeholder 2"/>
          <p:cNvSpPr>
            <a:spLocks noGrp="1"/>
          </p:cNvSpPr>
          <p:nvPr>
            <p:ph idx="1"/>
          </p:nvPr>
        </p:nvSpPr>
        <p:spPr/>
        <p:txBody>
          <a:bodyPr/>
          <a:lstStyle/>
          <a:p>
            <a:r>
              <a:rPr lang="en-US" dirty="0" smtClean="0">
                <a:effectLst/>
              </a:rPr>
              <a:t>“</a:t>
            </a:r>
            <a:r>
              <a:rPr lang="en-US" dirty="0">
                <a:effectLst/>
              </a:rPr>
              <a:t>The manipulation, disruption, denial, degradation, or destruction of computers, information or communications systems, networks, physical or virtual infrastructure controlled by computers or information systems, or information resident thereon.” </a:t>
            </a:r>
            <a:endParaRPr lang="en-US" dirty="0" smtClean="0">
              <a:effectLst/>
            </a:endParaRPr>
          </a:p>
          <a:p>
            <a:endParaRPr lang="en-US" dirty="0">
              <a:effectLst/>
            </a:endParaRPr>
          </a:p>
          <a:p>
            <a:r>
              <a:rPr lang="en-US" dirty="0" smtClean="0">
                <a:effectLst/>
              </a:rPr>
              <a:t>Espionage</a:t>
            </a:r>
            <a:r>
              <a:rPr lang="en-US" dirty="0">
                <a:effectLst/>
              </a:rPr>
              <a:t>, then, often will be attack in all but name. </a:t>
            </a: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2882925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NSA &gt;9/11: domestic </a:t>
            </a:r>
            <a:r>
              <a:rPr lang="en-US" dirty="0" smtClean="0"/>
              <a:t>“breadth”</a:t>
            </a:r>
            <a:endParaRPr lang="en-US" dirty="0"/>
          </a:p>
        </p:txBody>
      </p:sp>
      <p:sp>
        <p:nvSpPr>
          <p:cNvPr id="3" name="Content Placeholder 2"/>
          <p:cNvSpPr>
            <a:spLocks noGrp="1"/>
          </p:cNvSpPr>
          <p:nvPr>
            <p:ph idx="1"/>
          </p:nvPr>
        </p:nvSpPr>
        <p:spPr/>
        <p:txBody>
          <a:bodyPr/>
          <a:lstStyle/>
          <a:p>
            <a:r>
              <a:rPr lang="en-US" dirty="0" smtClean="0"/>
              <a:t>Breadth</a:t>
            </a:r>
          </a:p>
          <a:p>
            <a:pPr lvl="1"/>
            <a:r>
              <a:rPr lang="en-US" dirty="0" smtClean="0">
                <a:effectLst/>
              </a:rPr>
              <a:t>Systematic collection of </a:t>
            </a:r>
            <a:r>
              <a:rPr lang="en-US" i="1" dirty="0" smtClean="0">
                <a:effectLst/>
              </a:rPr>
              <a:t>domestic</a:t>
            </a:r>
            <a:r>
              <a:rPr lang="en-US" dirty="0" smtClean="0">
                <a:effectLst/>
              </a:rPr>
              <a:t> telephony and (until lately) internet metadata</a:t>
            </a:r>
          </a:p>
          <a:p>
            <a:pPr lvl="1"/>
            <a:endParaRPr lang="en-US" dirty="0" smtClean="0">
              <a:effectLst/>
            </a:endParaRPr>
          </a:p>
          <a:p>
            <a:pPr lvl="1"/>
            <a:r>
              <a:rPr lang="en-US" dirty="0" smtClean="0">
                <a:effectLst/>
              </a:rPr>
              <a:t>Able to collect large numbers of communications into, out of, and traversing the US</a:t>
            </a:r>
          </a:p>
          <a:p>
            <a:pPr marL="349250" lvl="1" indent="0">
              <a:buNone/>
            </a:pPr>
            <a:endParaRPr lang="en-US" dirty="0" smtClean="0">
              <a:effectLst/>
            </a:endParaRPr>
          </a:p>
          <a:p>
            <a:pPr lvl="1"/>
            <a:r>
              <a:rPr lang="en-US" dirty="0" smtClean="0">
                <a:effectLst/>
              </a:rPr>
              <a:t>Including a large number of “incidental” communications of US </a:t>
            </a:r>
            <a:r>
              <a:rPr lang="en-US" dirty="0" smtClean="0">
                <a:effectLst/>
              </a:rPr>
              <a:t>persons</a:t>
            </a:r>
            <a:endParaRPr lang="en-US" dirty="0">
              <a:effectLst/>
            </a:endParaRPr>
          </a:p>
          <a:p>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13283083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 &gt;9/11: </a:t>
            </a:r>
            <a:r>
              <a:rPr lang="en-US" dirty="0" smtClean="0"/>
              <a:t>“depth” </a:t>
            </a:r>
            <a:r>
              <a:rPr lang="en-US" dirty="0" smtClean="0"/>
              <a:t>abroad</a:t>
            </a:r>
            <a:endParaRPr lang="en-US" dirty="0"/>
          </a:p>
        </p:txBody>
      </p:sp>
      <p:sp>
        <p:nvSpPr>
          <p:cNvPr id="3" name="Content Placeholder 2"/>
          <p:cNvSpPr>
            <a:spLocks noGrp="1"/>
          </p:cNvSpPr>
          <p:nvPr>
            <p:ph idx="1"/>
          </p:nvPr>
        </p:nvSpPr>
        <p:spPr/>
        <p:txBody>
          <a:bodyPr>
            <a:normAutofit/>
          </a:bodyPr>
          <a:lstStyle/>
          <a:p>
            <a:r>
              <a:rPr lang="en-US" dirty="0" smtClean="0">
                <a:effectLst/>
              </a:rPr>
              <a:t>not </a:t>
            </a:r>
            <a:r>
              <a:rPr lang="en-US" dirty="0">
                <a:effectLst/>
              </a:rPr>
              <a:t>just foreign leaders, </a:t>
            </a:r>
            <a:r>
              <a:rPr lang="en-US" dirty="0" smtClean="0">
                <a:effectLst/>
              </a:rPr>
              <a:t>militaries, and </a:t>
            </a:r>
            <a:r>
              <a:rPr lang="en-US" dirty="0" smtClean="0">
                <a:effectLst/>
              </a:rPr>
              <a:t>intelligence; </a:t>
            </a:r>
            <a:r>
              <a:rPr lang="en-US" dirty="0" err="1" smtClean="0">
                <a:effectLst/>
              </a:rPr>
              <a:t>narcos</a:t>
            </a:r>
            <a:endParaRPr lang="en-US" dirty="0" smtClean="0">
              <a:effectLst/>
            </a:endParaRPr>
          </a:p>
          <a:p>
            <a:r>
              <a:rPr lang="en-US" dirty="0" smtClean="0">
                <a:effectLst/>
              </a:rPr>
              <a:t>not </a:t>
            </a:r>
            <a:r>
              <a:rPr lang="en-US" dirty="0">
                <a:effectLst/>
              </a:rPr>
              <a:t>just the communications passing between phones or computers, </a:t>
            </a:r>
            <a:r>
              <a:rPr lang="en-US" dirty="0" smtClean="0">
                <a:effectLst/>
              </a:rPr>
              <a:t>but access to the full contents of computers, phones and routers themselves of millions of people and organizations</a:t>
            </a:r>
          </a:p>
          <a:p>
            <a:r>
              <a:rPr lang="en-US" b="1" dirty="0" smtClean="0">
                <a:effectLst/>
              </a:rPr>
              <a:t>Banality</a:t>
            </a:r>
            <a:r>
              <a:rPr lang="en-US" dirty="0" smtClean="0">
                <a:effectLst/>
              </a:rPr>
              <a:t> of </a:t>
            </a:r>
            <a:r>
              <a:rPr lang="en-US" dirty="0" smtClean="0">
                <a:effectLst/>
              </a:rPr>
              <a:t>hacking</a:t>
            </a:r>
          </a:p>
          <a:p>
            <a:pPr lvl="1"/>
            <a:r>
              <a:rPr lang="en-US" dirty="0" smtClean="0">
                <a:effectLst/>
              </a:rPr>
              <a:t>Millions </a:t>
            </a:r>
            <a:r>
              <a:rPr lang="en-US" dirty="0" smtClean="0">
                <a:effectLst/>
              </a:rPr>
              <a:t>of devices systematically scanned as </a:t>
            </a:r>
            <a:r>
              <a:rPr lang="en-US" dirty="0" smtClean="0">
                <a:effectLst/>
              </a:rPr>
              <a:t>exploitable</a:t>
            </a:r>
            <a:endParaRPr lang="en-US" dirty="0" smtClean="0">
              <a:effectLst/>
            </a:endParaRPr>
          </a:p>
          <a:p>
            <a:pPr lvl="1"/>
            <a:r>
              <a:rPr lang="en-US" dirty="0" smtClean="0">
                <a:effectLst/>
              </a:rPr>
              <a:t>“lightweight implants” used to map internal networks just in case</a:t>
            </a:r>
          </a:p>
          <a:p>
            <a:pPr lvl="1"/>
            <a:r>
              <a:rPr lang="en-US" dirty="0" smtClean="0">
                <a:effectLst/>
              </a:rPr>
              <a:t>“enable” other activities</a:t>
            </a:r>
          </a:p>
          <a:p>
            <a:pPr marL="0" indent="0">
              <a:buNone/>
            </a:pPr>
            <a:endParaRPr lang="en-US" dirty="0">
              <a:effectLst/>
            </a:endParaRPr>
          </a:p>
          <a:p>
            <a:pPr marL="0" indent="0">
              <a:buNone/>
            </a:pPr>
            <a:endParaRPr lang="en-US" dirty="0"/>
          </a:p>
        </p:txBody>
      </p:sp>
      <p:sp>
        <p:nvSpPr>
          <p:cNvPr id="4" name="Footer Placeholder 3"/>
          <p:cNvSpPr>
            <a:spLocks noGrp="1"/>
          </p:cNvSpPr>
          <p:nvPr>
            <p:ph type="ftr" sz="quarter" idx="11"/>
          </p:nvPr>
        </p:nvSpPr>
        <p:spPr/>
        <p:txBody>
          <a:bodyPr/>
          <a:lstStyle/>
          <a:p>
            <a:r>
              <a:rPr lang="en-US" smtClean="0"/>
              <a:t>M. Jones, Columbia   @nescioquid</a:t>
            </a:r>
            <a:endParaRPr lang="en-US"/>
          </a:p>
        </p:txBody>
      </p:sp>
    </p:spTree>
    <p:extLst>
      <p:ext uri="{BB962C8B-B14F-4D97-AF65-F5344CB8AC3E}">
        <p14:creationId xmlns:p14="http://schemas.microsoft.com/office/powerpoint/2010/main" val="327675839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Expo">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28098</TotalTime>
  <Words>3471</Words>
  <Application>Microsoft Macintosh PowerPoint</Application>
  <PresentationFormat>On-screen Show (4:3)</PresentationFormat>
  <Paragraphs>397</Paragraphs>
  <Slides>72</Slides>
  <Notes>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Story</vt:lpstr>
      <vt:lpstr>A Brief History of Surveillance State Technology</vt:lpstr>
      <vt:lpstr>NSA 2001</vt:lpstr>
      <vt:lpstr>Tech. determinism = bunk</vt:lpstr>
      <vt:lpstr>“modernizing” the law</vt:lpstr>
      <vt:lpstr>Exploiting</vt:lpstr>
      <vt:lpstr>Verbing weirds language</vt:lpstr>
      <vt:lpstr>After Snowden  </vt:lpstr>
      <vt:lpstr>NSA &gt;9/11: domestic “breadth”</vt:lpstr>
      <vt:lpstr>NSA &gt;9/11: “depth” abroad</vt:lpstr>
      <vt:lpstr>PowerPoint Presentation</vt:lpstr>
      <vt:lpstr>“in ur interwebz, sploiting ur dataz”  NSA talk title, August 2008</vt:lpstr>
      <vt:lpstr>History? Snore.  Why bother?</vt:lpstr>
      <vt:lpstr>PowerPoint Presentation</vt:lpstr>
      <vt:lpstr>NSA 2001</vt:lpstr>
      <vt:lpstr>4th revised</vt:lpstr>
      <vt:lpstr>Transiting US</vt:lpstr>
      <vt:lpstr>“modernizing” the law</vt:lpstr>
      <vt:lpstr>“modernizing” the law</vt:lpstr>
      <vt:lpstr>PowerPoint Presentation</vt:lpstr>
      <vt:lpstr>NSA 2001</vt:lpstr>
      <vt:lpstr>“The Information Age,” huh?</vt:lpstr>
      <vt:lpstr>Block Periodization</vt:lpstr>
      <vt:lpstr>Toffler</vt:lpstr>
      <vt:lpstr>Two regimes of conflict</vt:lpstr>
      <vt:lpstr>Two regimes of conflict</vt:lpstr>
      <vt:lpstr>“Loss of sanctuary” in 1990s</vt:lpstr>
      <vt:lpstr>Loss of sanctuary</vt:lpstr>
      <vt:lpstr>Loss of sanctuary</vt:lpstr>
      <vt:lpstr>“modernizing” &lt; 9/11</vt:lpstr>
      <vt:lpstr>“modernizing” &lt; 9/11</vt:lpstr>
      <vt:lpstr>Contested &lt; 9/11</vt:lpstr>
      <vt:lpstr>Contested &lt; 9/11</vt:lpstr>
      <vt:lpstr>Contested &lt; 9/11</vt:lpstr>
      <vt:lpstr>Contested &lt; 9/11</vt:lpstr>
      <vt:lpstr>Post-westphalian data mining</vt:lpstr>
      <vt:lpstr>Total Information Awareness</vt:lpstr>
      <vt:lpstr>PowerPoint Presentation</vt:lpstr>
      <vt:lpstr>Exploiting the law</vt:lpstr>
      <vt:lpstr>Exploiting the law</vt:lpstr>
      <vt:lpstr>Definition too secret…</vt:lpstr>
      <vt:lpstr>From Calls to Metadata</vt:lpstr>
      <vt:lpstr>Bifurcation of “communications”</vt:lpstr>
      <vt:lpstr>Smith v. Maryland (1979) </vt:lpstr>
      <vt:lpstr>Smith v. Maryland, exploited </vt:lpstr>
      <vt:lpstr>Aggregation and privacy interests</vt:lpstr>
      <vt:lpstr>Two forms of aggregation</vt:lpstr>
      <vt:lpstr>Traffic Analytic Revolution</vt:lpstr>
      <vt:lpstr>SigInt </vt:lpstr>
      <vt:lpstr>PowerPoint Presentation</vt:lpstr>
      <vt:lpstr>Envelopes &amp; T/A</vt:lpstr>
      <vt:lpstr>12333 annex</vt:lpstr>
      <vt:lpstr>TA from cold war to present</vt:lpstr>
      <vt:lpstr>PowerPoint Presentation</vt:lpstr>
      <vt:lpstr>Exploiting the law</vt:lpstr>
      <vt:lpstr>Talking point</vt:lpstr>
      <vt:lpstr>PowerPoint Presentation</vt:lpstr>
      <vt:lpstr>Information Warfare 1.0</vt:lpstr>
      <vt:lpstr>Computer Network Attack:  a bit of honesty</vt:lpstr>
      <vt:lpstr>Computer Network Attack: euphemism</vt:lpstr>
      <vt:lpstr> “warfare”  “exploitation”  </vt:lpstr>
      <vt:lpstr>CNE as espionage</vt:lpstr>
      <vt:lpstr>A funny kind of espionage..</vt:lpstr>
      <vt:lpstr>A funny kind of espionage..</vt:lpstr>
      <vt:lpstr>A funny kind of espionage..</vt:lpstr>
      <vt:lpstr>PowerPoint Presentation</vt:lpstr>
      <vt:lpstr>Janus Faced Agency</vt:lpstr>
      <vt:lpstr>Janus Faced Agency</vt:lpstr>
      <vt:lpstr>PowerPoint Presentation</vt:lpstr>
      <vt:lpstr>NSA then and now</vt:lpstr>
      <vt:lpstr>NSA 1980s vs. 2000s</vt:lpstr>
      <vt:lpstr>“Cyber collection”</vt:lpstr>
      <vt:lpstr>“Cyber effects”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mlj</dc:creator>
  <cp:lastModifiedBy>Matthew Jones</cp:lastModifiedBy>
  <cp:revision>213</cp:revision>
  <cp:lastPrinted>2015-03-02T17:59:30Z</cp:lastPrinted>
  <dcterms:created xsi:type="dcterms:W3CDTF">2013-10-20T18:32:25Z</dcterms:created>
  <dcterms:modified xsi:type="dcterms:W3CDTF">2015-03-02T20:45:27Z</dcterms:modified>
</cp:coreProperties>
</file>